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76" r:id="rId4"/>
    <p:sldId id="267" r:id="rId5"/>
    <p:sldId id="284" r:id="rId6"/>
    <p:sldId id="280" r:id="rId7"/>
    <p:sldId id="281" r:id="rId8"/>
    <p:sldId id="282" r:id="rId9"/>
    <p:sldId id="285" r:id="rId10"/>
    <p:sldId id="283" r:id="rId11"/>
    <p:sldId id="261" r:id="rId12"/>
    <p:sldId id="259" r:id="rId13"/>
    <p:sldId id="286" r:id="rId14"/>
    <p:sldId id="279" r:id="rId15"/>
    <p:sldId id="268" r:id="rId16"/>
    <p:sldId id="266" r:id="rId17"/>
    <p:sldId id="275" r:id="rId18"/>
    <p:sldId id="274" r:id="rId19"/>
    <p:sldId id="287" r:id="rId20"/>
  </p:sldIdLst>
  <p:sldSz cx="9144000" cy="6858000" type="screen4x3"/>
  <p:notesSz cx="7099300" cy="10234613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5823" autoAdjust="0"/>
  </p:normalViewPr>
  <p:slideViewPr>
    <p:cSldViewPr>
      <p:cViewPr varScale="1">
        <p:scale>
          <a:sx n="83" d="100"/>
          <a:sy n="83" d="100"/>
        </p:scale>
        <p:origin x="15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F9E97E-D2F8-43D3-90BF-1CE99994C259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80A84C-5620-49BF-A168-8E6B520497D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7505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F695-98E2-4D45-94C0-343EF9E4913E}" type="datetimeFigureOut">
              <a:rPr lang="nl-BE" smtClean="0"/>
              <a:t>27/09/2018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B0EA9-0048-4953-B7D8-F1A09166E4E5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816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B0EA9-0048-4953-B7D8-F1A09166E4E5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822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06CD-FA9E-4EEA-B72F-9A8947FF8A83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1B95-733E-4C2B-A682-53F5C7898E1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2E96-7F6D-4770-BCA6-8348FF4FF5B6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74B1-9480-4151-BD5E-4DCDB20CAB51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0AD3-EBE9-430C-B0EF-D259B65C7079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C552-94B6-4430-81AE-94FDBD92195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7FB4D-7D48-4BBA-BF76-CDE2961FD71B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40C8-C0C8-418B-9C39-09FA672747A7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742EB-5A2B-4CD5-B743-04D24524F346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1D1D-73E8-4E12-AD7E-8CA48EB857F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A80E6-5233-439F-B188-6279A09ABC82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EA17-D8E9-4C68-9A96-74D315C8A8C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E7913-DB75-4335-A938-3425ED00F301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81F7-70B2-47C0-979D-65E94F21913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A12B-5261-4038-A808-AA6B42FAAF10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82ADB-8D2D-4EA4-BAC6-F228D9787C7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31CD-2795-4F23-B13F-394ED8F889A1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90C6-455D-4E56-8FF4-0BF5BB3C9AE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A6B1-7665-4EFD-8743-6CC89A6D306B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01E1-896A-4579-A2FA-F5C7BF5A589D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A323-1B58-44BC-B583-4BDB481B4C6F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9152B-277D-431F-BEAE-1CC230375B4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BE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0F8A-5ED9-43FC-8F86-345710E46E29}" type="datetimeFigureOut">
              <a:rPr lang="nl-BE"/>
              <a:pPr>
                <a:defRPr/>
              </a:pPr>
              <a:t>27/09/2018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6E2B63-568F-460F-BFC7-2769A8DE52C7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l-NL" dirty="0"/>
          </a:p>
        </p:txBody>
      </p:sp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>
          <a:xfrm>
            <a:off x="0" y="3717032"/>
            <a:ext cx="9324528" cy="2428875"/>
          </a:xfrm>
        </p:spPr>
        <p:txBody>
          <a:bodyPr/>
          <a:lstStyle/>
          <a:p>
            <a:pPr eaLnBrk="1" hangingPunct="1"/>
            <a:r>
              <a:rPr lang="nl-BE" sz="6000" b="1" dirty="0">
                <a:solidFill>
                  <a:schemeClr val="tx1"/>
                </a:solidFill>
              </a:rPr>
              <a:t>Ga mee voor een veilige  thuis en voor een welvarend </a:t>
            </a:r>
          </a:p>
          <a:p>
            <a:pPr eaLnBrk="1" hangingPunct="1"/>
            <a:r>
              <a:rPr lang="nl-BE" sz="6600" b="1" dirty="0">
                <a:solidFill>
                  <a:schemeClr val="tx1"/>
                </a:solidFill>
              </a:rPr>
              <a:t>Langemark-Poelkapelle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785813"/>
            <a:ext cx="76485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315416"/>
            <a:ext cx="9144000" cy="210135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sz="4900" b="1" dirty="0"/>
              <a:t>Welzijn  –</a:t>
            </a:r>
            <a:br>
              <a:rPr lang="nl-BE" sz="4900" b="1" dirty="0"/>
            </a:br>
            <a:r>
              <a:rPr lang="nl-BE" sz="4900" b="1" dirty="0"/>
              <a:t> “</a:t>
            </a:r>
            <a:r>
              <a:rPr lang="nl-NL" sz="4900" b="1" dirty="0"/>
              <a:t>volwaardig bestaan voor </a:t>
            </a:r>
            <a:r>
              <a:rPr lang="nl-NL" sz="4900" b="1" dirty="0" smtClean="0"/>
              <a:t>ieder</a:t>
            </a:r>
            <a:r>
              <a:rPr lang="nl-BE" sz="4900" b="1" dirty="0" smtClean="0"/>
              <a:t>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ndertitel 2">
            <a:extLst>
              <a:ext uri="{FF2B5EF4-FFF2-40B4-BE49-F238E27FC236}">
                <a16:creationId xmlns:a16="http://schemas.microsoft.com/office/drawing/2014/main" id="{48B5E94A-FBB9-49E6-BD1D-0862F348A436}"/>
              </a:ext>
            </a:extLst>
          </p:cNvPr>
          <p:cNvSpPr txBox="1">
            <a:spLocks/>
          </p:cNvSpPr>
          <p:nvPr/>
        </p:nvSpPr>
        <p:spPr bwMode="auto">
          <a:xfrm>
            <a:off x="0" y="1372279"/>
            <a:ext cx="9323512" cy="504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Sociaal huis wordt draaischijf voor alles wat welzijn aangaat en absoluut niet te beschouwen als uitbreiding van administratief centrum.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Sociaal beleid met </a:t>
            </a:r>
            <a:r>
              <a:rPr lang="nl-BE" sz="2800" dirty="0" err="1">
                <a:solidFill>
                  <a:schemeClr val="tx1"/>
                </a:solidFill>
              </a:rPr>
              <a:t>vnl</a:t>
            </a:r>
            <a:r>
              <a:rPr lang="nl-BE" sz="2800" dirty="0">
                <a:solidFill>
                  <a:schemeClr val="tx1"/>
                </a:solidFill>
              </a:rPr>
              <a:t> aandacht voor hulpbehoevende bejaarden. (actief opsporen en hulp bieden)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Eenzaamheid &amp; isolement opsporen en aanpakken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Factuur woonzorgcentrum betaalbaar houden en in ieder geval niet nog meer laten stijgen.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Echte doorgedreven samenwerking tussen gemeente en OCMW die voelbaar is voor de bewoners en niet enkel op papier.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Mensen </a:t>
            </a:r>
            <a:r>
              <a:rPr lang="nl-BE" sz="2800" dirty="0">
                <a:solidFill>
                  <a:schemeClr val="tx1"/>
                </a:solidFill>
              </a:rPr>
              <a:t>met leefloon </a:t>
            </a:r>
            <a:r>
              <a:rPr lang="nl-BE" sz="2800" dirty="0" smtClean="0">
                <a:solidFill>
                  <a:schemeClr val="tx1"/>
                </a:solidFill>
              </a:rPr>
              <a:t>actief begeleiden naar werk</a:t>
            </a: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-315416"/>
            <a:ext cx="7488832" cy="115212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b="1" dirty="0"/>
              <a:t/>
            </a:r>
            <a:br>
              <a:rPr lang="nl-BE" b="1" dirty="0"/>
            </a:br>
            <a:r>
              <a:rPr lang="nl-BE" b="1" dirty="0"/>
              <a:t/>
            </a:r>
            <a:br>
              <a:rPr lang="nl-BE" b="1" dirty="0"/>
            </a:br>
            <a:r>
              <a:rPr lang="nl-BE" b="1" dirty="0"/>
              <a:t>Kinderopvang -  “gewoon” DOEN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857375"/>
            <a:ext cx="9144000" cy="47863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dirty="0"/>
              <a:t> </a:t>
            </a:r>
          </a:p>
        </p:txBody>
      </p:sp>
      <p:sp>
        <p:nvSpPr>
          <p:cNvPr id="18435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sp>
        <p:nvSpPr>
          <p:cNvPr id="18436" name="Ondertitel 2"/>
          <p:cNvSpPr txBox="1">
            <a:spLocks/>
          </p:cNvSpPr>
          <p:nvPr/>
        </p:nvSpPr>
        <p:spPr bwMode="auto">
          <a:xfrm>
            <a:off x="-21043" y="274501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endParaRPr lang="nl-BE" sz="32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800" dirty="0">
                <a:latin typeface="Calibri" pitchFamily="34" charset="0"/>
              </a:rPr>
              <a:t>Kinderopvang in kerk Poelkapelle onmiddellijk stoppen</a:t>
            </a:r>
          </a:p>
          <a:p>
            <a:pPr>
              <a:spcBef>
                <a:spcPct val="20000"/>
              </a:spcBef>
            </a:pPr>
            <a:r>
              <a:rPr lang="nl-BE" sz="2800" dirty="0">
                <a:latin typeface="Calibri" pitchFamily="34" charset="0"/>
              </a:rPr>
              <a:t>     wegens “te duur” en “ te onveilig”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800" dirty="0">
                <a:latin typeface="Calibri" pitchFamily="34" charset="0"/>
              </a:rPr>
              <a:t>Kinderopvang creëren in nabijheid van de school allemaal op gelijkvloers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800" dirty="0">
                <a:latin typeface="Calibri" pitchFamily="34" charset="0"/>
              </a:rPr>
              <a:t>Maximale </a:t>
            </a:r>
            <a:r>
              <a:rPr lang="nl-BE" sz="2800" dirty="0" err="1">
                <a:latin typeface="Calibri" pitchFamily="34" charset="0"/>
              </a:rPr>
              <a:t>synergieën</a:t>
            </a:r>
            <a:r>
              <a:rPr lang="nl-BE" sz="2800" dirty="0">
                <a:latin typeface="Calibri" pitchFamily="34" charset="0"/>
              </a:rPr>
              <a:t> met nieuw te bouwen school aanmoedigen en helpen financieren. (refter/sanitair/sport-vermaak/speelplaats buiten</a:t>
            </a:r>
            <a:r>
              <a:rPr lang="nl-BE" sz="2800" dirty="0" smtClean="0">
                <a:latin typeface="Calibri" pitchFamily="34" charset="0"/>
              </a:rPr>
              <a:t>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800" dirty="0" err="1" smtClean="0">
                <a:latin typeface="Calibri" pitchFamily="34" charset="0"/>
              </a:rPr>
              <a:t>Synergieën</a:t>
            </a:r>
            <a:r>
              <a:rPr lang="nl-BE" sz="2800" dirty="0" smtClean="0">
                <a:latin typeface="Calibri" pitchFamily="34" charset="0"/>
              </a:rPr>
              <a:t> ontwikkelen tussen scholen/kinderopvang en verenigingen</a:t>
            </a:r>
            <a:endParaRPr lang="nl-BE" sz="28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2800" dirty="0">
                <a:latin typeface="Calibri" pitchFamily="34" charset="0"/>
              </a:rPr>
              <a:t>Proactief beleid rekening houdend met de toekomstige evolutie geboorten en bevolkingstoename voor de andere </a:t>
            </a:r>
            <a:r>
              <a:rPr lang="nl-NL" sz="2800" dirty="0" smtClean="0">
                <a:latin typeface="Calibri" pitchFamily="34" charset="0"/>
              </a:rPr>
              <a:t>deelgemeenten</a:t>
            </a:r>
          </a:p>
          <a:p>
            <a:pPr>
              <a:spcBef>
                <a:spcPct val="20000"/>
              </a:spcBef>
            </a:pPr>
            <a:endParaRPr lang="nl-BE" sz="3000" dirty="0">
              <a:latin typeface="Calibri" pitchFamily="34" charset="0"/>
            </a:endParaRPr>
          </a:p>
        </p:txBody>
      </p:sp>
      <p:pic>
        <p:nvPicPr>
          <p:cNvPr id="18437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b="1" dirty="0"/>
              <a:t>Jeugd –</a:t>
            </a:r>
            <a:br>
              <a:rPr lang="nl-BE" b="1" dirty="0"/>
            </a:br>
            <a:r>
              <a:rPr lang="nl-BE" b="1" dirty="0"/>
              <a:t> “</a:t>
            </a:r>
            <a:r>
              <a:rPr lang="nl-NL" b="1" dirty="0"/>
              <a:t>een thuis en toekomst voor de jongeren</a:t>
            </a:r>
            <a:r>
              <a:rPr lang="nl-BE" b="1" dirty="0"/>
              <a:t>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ndertitel 2">
            <a:extLst>
              <a:ext uri="{FF2B5EF4-FFF2-40B4-BE49-F238E27FC236}">
                <a16:creationId xmlns:a16="http://schemas.microsoft.com/office/drawing/2014/main" id="{AE881C17-C1B8-4250-A0EB-DA7FC7B1A094}"/>
              </a:ext>
            </a:extLst>
          </p:cNvPr>
          <p:cNvSpPr txBox="1">
            <a:spLocks/>
          </p:cNvSpPr>
          <p:nvPr/>
        </p:nvSpPr>
        <p:spPr bwMode="auto">
          <a:xfrm>
            <a:off x="-57011" y="781063"/>
            <a:ext cx="9258022" cy="28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endParaRPr lang="nl-BE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Subsidies jeugdverenigingen </a:t>
            </a:r>
            <a:r>
              <a:rPr lang="nl-BE" sz="2400" dirty="0" smtClean="0">
                <a:latin typeface="Calibri" pitchFamily="34" charset="0"/>
              </a:rPr>
              <a:t>substantieel verhogen en </a:t>
            </a:r>
            <a:r>
              <a:rPr lang="nl-BE" sz="2400" dirty="0">
                <a:latin typeface="Calibri" pitchFamily="34" charset="0"/>
              </a:rPr>
              <a:t>op deze manier mee helpen </a:t>
            </a:r>
            <a:r>
              <a:rPr lang="nl-BE" sz="2400" dirty="0" smtClean="0">
                <a:latin typeface="Calibri" pitchFamily="34" charset="0"/>
              </a:rPr>
              <a:t>motiveren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Gelijke evenredige verdeling voor alle jeugdverenigingen</a:t>
            </a:r>
            <a:endParaRPr lang="nl-BE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Degelijke en toereikende infrastructuur </a:t>
            </a:r>
            <a:r>
              <a:rPr lang="nl-BE" sz="2400" dirty="0" smtClean="0">
                <a:latin typeface="Calibri" pitchFamily="34" charset="0"/>
              </a:rPr>
              <a:t>voorzien voor iedere jeugdbeweging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Materiaal </a:t>
            </a:r>
            <a:r>
              <a:rPr lang="nl-BE" sz="2400" dirty="0">
                <a:latin typeface="Calibri" pitchFamily="34" charset="0"/>
              </a:rPr>
              <a:t>voor jeugdverenigingen kosteloos ter beschikking stellen </a:t>
            </a:r>
            <a:r>
              <a:rPr lang="nl-BE" sz="2400" dirty="0" smtClean="0">
                <a:latin typeface="Calibri" pitchFamily="34" charset="0"/>
              </a:rPr>
              <a:t>.</a:t>
            </a:r>
            <a:endParaRPr lang="nl-BE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2400" dirty="0" smtClean="0">
                <a:latin typeface="Calibri" pitchFamily="34" charset="0"/>
              </a:rPr>
              <a:t>Speelpleintjes in </a:t>
            </a:r>
            <a:r>
              <a:rPr lang="nl-NL" sz="2400" dirty="0">
                <a:latin typeface="Calibri" pitchFamily="34" charset="0"/>
              </a:rPr>
              <a:t>alle </a:t>
            </a:r>
            <a:r>
              <a:rPr lang="nl-NL" sz="2400" dirty="0" smtClean="0">
                <a:latin typeface="Calibri" pitchFamily="34" charset="0"/>
              </a:rPr>
              <a:t>wijken + onderhouden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2400" dirty="0" smtClean="0">
                <a:latin typeface="Calibri" pitchFamily="34" charset="0"/>
              </a:rPr>
              <a:t>Drugs maximaal weren in Langemark-Poelkapelle. </a:t>
            </a:r>
            <a:endParaRPr lang="nl-NL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NL" sz="2400" dirty="0">
                <a:latin typeface="Calibri" pitchFamily="34" charset="0"/>
              </a:rPr>
              <a:t>Ruimte creëren om te spelen : </a:t>
            </a:r>
          </a:p>
          <a:p>
            <a:pPr>
              <a:spcBef>
                <a:spcPct val="20000"/>
              </a:spcBef>
            </a:pPr>
            <a:r>
              <a:rPr lang="nl-NL" sz="2400" dirty="0">
                <a:latin typeface="Calibri" pitchFamily="34" charset="0"/>
              </a:rPr>
              <a:t>  	</a:t>
            </a:r>
            <a:r>
              <a:rPr lang="nl-NL" sz="2400" dirty="0" err="1" smtClean="0">
                <a:latin typeface="Calibri" pitchFamily="34" charset="0"/>
              </a:rPr>
              <a:t>vijverstraat</a:t>
            </a:r>
            <a:r>
              <a:rPr lang="nl-NL" sz="2400" dirty="0" smtClean="0">
                <a:latin typeface="Calibri" pitchFamily="34" charset="0"/>
              </a:rPr>
              <a:t> </a:t>
            </a:r>
            <a:r>
              <a:rPr lang="nl-NL" sz="2400" dirty="0">
                <a:latin typeface="Calibri" pitchFamily="34" charset="0"/>
              </a:rPr>
              <a:t>= </a:t>
            </a:r>
            <a:r>
              <a:rPr lang="nl-NL" sz="2400" dirty="0" smtClean="0">
                <a:latin typeface="Calibri" pitchFamily="34" charset="0"/>
              </a:rPr>
              <a:t>speelstraat </a:t>
            </a:r>
            <a:endParaRPr lang="nl-NL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nl-NL" sz="2400" dirty="0">
                <a:latin typeface="Calibri" pitchFamily="34" charset="0"/>
              </a:rPr>
              <a:t>	periodieke speelstraten in vakanties</a:t>
            </a:r>
            <a:endParaRPr lang="nl-BE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nl-NL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nl-BE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b="1" dirty="0"/>
              <a:t>Jeugd </a:t>
            </a:r>
            <a:r>
              <a:rPr lang="nl-BE" b="1" dirty="0" smtClean="0"/>
              <a:t>– vervolg </a:t>
            </a:r>
            <a:r>
              <a:rPr lang="nl-BE" b="1" dirty="0"/>
              <a:t/>
            </a:r>
            <a:br>
              <a:rPr lang="nl-BE" b="1" dirty="0"/>
            </a:br>
            <a:r>
              <a:rPr lang="nl-BE" b="1" dirty="0"/>
              <a:t> “</a:t>
            </a:r>
            <a:r>
              <a:rPr lang="nl-NL" b="1" dirty="0"/>
              <a:t>een thuis en toekomst voor de jongeren</a:t>
            </a:r>
            <a:r>
              <a:rPr lang="nl-BE" b="1" dirty="0"/>
              <a:t>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ndertitel 2">
            <a:extLst>
              <a:ext uri="{FF2B5EF4-FFF2-40B4-BE49-F238E27FC236}">
                <a16:creationId xmlns:a16="http://schemas.microsoft.com/office/drawing/2014/main" id="{AE881C17-C1B8-4250-A0EB-DA7FC7B1A094}"/>
              </a:ext>
            </a:extLst>
          </p:cNvPr>
          <p:cNvSpPr txBox="1">
            <a:spLocks/>
          </p:cNvSpPr>
          <p:nvPr/>
        </p:nvSpPr>
        <p:spPr bwMode="auto">
          <a:xfrm>
            <a:off x="-57011" y="1599155"/>
            <a:ext cx="9258022" cy="28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endParaRPr lang="nl-BE" sz="2400" dirty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Inzetten op digitale mogelijkheden om jongeren te bereiken</a:t>
            </a:r>
          </a:p>
          <a:p>
            <a:pPr lvl="1">
              <a:spcBef>
                <a:spcPct val="20000"/>
              </a:spcBef>
            </a:pPr>
            <a:r>
              <a:rPr lang="nl-BE" sz="2400" dirty="0">
                <a:latin typeface="Calibri" pitchFamily="34" charset="0"/>
              </a:rPr>
              <a:t>	</a:t>
            </a:r>
            <a:r>
              <a:rPr lang="nl-BE" sz="2400" dirty="0" smtClean="0">
                <a:latin typeface="Calibri" pitchFamily="34" charset="0"/>
              </a:rPr>
              <a:t>- uitbouwen </a:t>
            </a:r>
            <a:r>
              <a:rPr lang="nl-BE" sz="2400" dirty="0" err="1" smtClean="0">
                <a:latin typeface="Calibri" pitchFamily="34" charset="0"/>
              </a:rPr>
              <a:t>app</a:t>
            </a:r>
            <a:r>
              <a:rPr lang="nl-BE" sz="2400" dirty="0" smtClean="0">
                <a:latin typeface="Calibri" pitchFamily="34" charset="0"/>
              </a:rPr>
              <a:t> als forum voor jongeren in de gemeente</a:t>
            </a:r>
          </a:p>
          <a:p>
            <a:pPr lvl="1">
              <a:spcBef>
                <a:spcPct val="20000"/>
              </a:spcBef>
            </a:pPr>
            <a:r>
              <a:rPr lang="nl-BE" sz="2400" dirty="0" smtClean="0">
                <a:latin typeface="Calibri" pitchFamily="34" charset="0"/>
              </a:rPr>
              <a:t>	- </a:t>
            </a:r>
            <a:r>
              <a:rPr lang="nl-BE" sz="2400" dirty="0" err="1" smtClean="0">
                <a:latin typeface="Calibri" pitchFamily="34" charset="0"/>
              </a:rPr>
              <a:t>gezamelijke</a:t>
            </a:r>
            <a:r>
              <a:rPr lang="nl-BE" sz="2400" dirty="0" smtClean="0">
                <a:latin typeface="Calibri" pitchFamily="34" charset="0"/>
              </a:rPr>
              <a:t> afspraken ( vervoer naar station / fuiven … 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Oprichten kindergemeenteraad en hen ook betrekken in beslissingen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Ondersteuning sportclubs om meer  jeugd aan te trekken  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nl-BE" sz="2400" dirty="0" smtClean="0">
              <a:latin typeface="Calibri" pitchFamily="34" charset="0"/>
            </a:endParaRP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nl-BE" sz="2400" dirty="0" smtClean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nl-NL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nl-BE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8286750" cy="12687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sz="4900" b="1" dirty="0"/>
              <a:t>Verenigingen –</a:t>
            </a:r>
            <a:br>
              <a:rPr lang="nl-BE" sz="4900" b="1" dirty="0"/>
            </a:br>
            <a:r>
              <a:rPr lang="nl-BE" sz="4900" b="1" dirty="0"/>
              <a:t> “sociale en gezellige gemeente”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192688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90000"/>
              </a:lnSpc>
              <a:buFont typeface="Arial" charset="0"/>
              <a:buChar char="•"/>
            </a:pPr>
            <a:endParaRPr lang="nl-BE" sz="30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Het verenigings- en gemeenschapsleven en het vrijwilligerswerk zal op onze steun kunnen rekenen. 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Wijken, feestcomités en verenigingen betrekken bij de </a:t>
            </a:r>
            <a:r>
              <a:rPr lang="nl-BE" sz="2800" dirty="0" smtClean="0">
                <a:solidFill>
                  <a:schemeClr val="tx1"/>
                </a:solidFill>
              </a:rPr>
              <a:t>besluitvorming door incorporatie in diverse raden en deze meer forum te geven om mee te beslissen over projecten</a:t>
            </a: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N-VA streeft naar een betere wisselwerking en nauwere samenwerking tussen de verschillende dorpsgemeenschappen.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Buurt en wijk-werking ondersteunen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err="1" smtClean="0">
                <a:solidFill>
                  <a:schemeClr val="tx1"/>
                </a:solidFill>
              </a:rPr>
              <a:t>Vrijwilligerwerk</a:t>
            </a:r>
            <a:r>
              <a:rPr lang="nl-BE" sz="2800" dirty="0" smtClean="0">
                <a:solidFill>
                  <a:schemeClr val="tx1"/>
                </a:solidFill>
              </a:rPr>
              <a:t> </a:t>
            </a:r>
            <a:r>
              <a:rPr lang="nl-BE" sz="2800" dirty="0">
                <a:solidFill>
                  <a:schemeClr val="tx1"/>
                </a:solidFill>
              </a:rPr>
              <a:t>aanmoedigen door actief te steunen.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</a:rPr>
              <a:t>Subsidiebeleid herzien </a:t>
            </a:r>
            <a:r>
              <a:rPr lang="nl-NL" sz="2800" dirty="0" err="1">
                <a:solidFill>
                  <a:schemeClr val="tx1"/>
                </a:solidFill>
              </a:rPr>
              <a:t>i.f.v</a:t>
            </a:r>
            <a:r>
              <a:rPr lang="nl-NL" sz="2800" dirty="0">
                <a:solidFill>
                  <a:schemeClr val="tx1"/>
                </a:solidFill>
              </a:rPr>
              <a:t>. werkelijke bewezen noodzaak en voor iedere vereniging in verhouding gelijk.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</a:rPr>
              <a:t>Materiaal </a:t>
            </a:r>
            <a:r>
              <a:rPr lang="nl-NL" sz="2800" dirty="0" smtClean="0">
                <a:solidFill>
                  <a:schemeClr val="tx1"/>
                </a:solidFill>
              </a:rPr>
              <a:t>nagenoeg </a:t>
            </a:r>
            <a:r>
              <a:rPr lang="nl-NL" sz="2800" dirty="0" err="1" smtClean="0">
                <a:solidFill>
                  <a:schemeClr val="tx1"/>
                </a:solidFill>
              </a:rPr>
              <a:t>kostenloos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dirty="0">
                <a:solidFill>
                  <a:schemeClr val="tx1"/>
                </a:solidFill>
              </a:rPr>
              <a:t>ter beschikking stellen aan </a:t>
            </a:r>
            <a:r>
              <a:rPr lang="nl-NL" sz="2800" dirty="0" smtClean="0">
                <a:solidFill>
                  <a:schemeClr val="tx1"/>
                </a:solidFill>
              </a:rPr>
              <a:t>verenigingen 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Voorzien </a:t>
            </a:r>
            <a:r>
              <a:rPr lang="nl-NL" sz="2800" dirty="0">
                <a:solidFill>
                  <a:schemeClr val="tx1"/>
                </a:solidFill>
              </a:rPr>
              <a:t>in voldoende ruimte en blijvende lokalen</a:t>
            </a:r>
          </a:p>
          <a:p>
            <a:pPr algn="l" eaLnBrk="1" hangingPunct="1">
              <a:lnSpc>
                <a:spcPct val="90000"/>
              </a:lnSpc>
            </a:pPr>
            <a:r>
              <a:rPr lang="nl-NL" sz="2800" dirty="0">
                <a:solidFill>
                  <a:schemeClr val="tx1"/>
                </a:solidFill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00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84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sz="4900" b="1" dirty="0"/>
              <a:t>Wonen - </a:t>
            </a:r>
            <a:r>
              <a:rPr lang="nl-BE" sz="4000" b="1" dirty="0"/>
              <a:t> </a:t>
            </a:r>
            <a:br>
              <a:rPr lang="nl-BE" sz="4000" b="1" dirty="0"/>
            </a:br>
            <a:r>
              <a:rPr lang="nl-BE" sz="4000" b="1" dirty="0"/>
              <a:t>“leefbare gemeente met landelijk karakter”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428750"/>
            <a:ext cx="9144000" cy="47863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dirty="0"/>
              <a:t> </a:t>
            </a:r>
          </a:p>
        </p:txBody>
      </p:sp>
      <p:sp>
        <p:nvSpPr>
          <p:cNvPr id="2662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pic>
        <p:nvPicPr>
          <p:cNvPr id="2662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ndertitel 2">
            <a:extLst>
              <a:ext uri="{FF2B5EF4-FFF2-40B4-BE49-F238E27FC236}">
                <a16:creationId xmlns:a16="http://schemas.microsoft.com/office/drawing/2014/main" id="{E586B9A5-E5C1-488A-A776-D30A6DD5C7B8}"/>
              </a:ext>
            </a:extLst>
          </p:cNvPr>
          <p:cNvSpPr txBox="1">
            <a:spLocks/>
          </p:cNvSpPr>
          <p:nvPr/>
        </p:nvSpPr>
        <p:spPr bwMode="auto">
          <a:xfrm>
            <a:off x="0" y="1052736"/>
            <a:ext cx="8676456" cy="470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tx1"/>
                </a:solidFill>
              </a:rPr>
              <a:t>Bij </a:t>
            </a:r>
            <a:r>
              <a:rPr lang="nl-NL" sz="2800" dirty="0">
                <a:solidFill>
                  <a:schemeClr val="tx1"/>
                </a:solidFill>
              </a:rPr>
              <a:t>nieuwe verkavelingen en woonwijken zal onze aandacht gaan naar het bewerkstelligen van voldoende mogelijkheid voor residentiele woningen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</a:rPr>
              <a:t>Blijvende kwaliteitsbewaking van de woningen die worden verhuurd zonder overdrijving.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800" dirty="0">
                <a:solidFill>
                  <a:schemeClr val="tx1"/>
                </a:solidFill>
              </a:rPr>
              <a:t>Service flats zowel aan </a:t>
            </a:r>
            <a:r>
              <a:rPr lang="nl-NL" sz="2800" dirty="0" smtClean="0">
                <a:solidFill>
                  <a:schemeClr val="tx1"/>
                </a:solidFill>
              </a:rPr>
              <a:t>woonzorgcentrum evenals  in deelgemeentes.</a:t>
            </a:r>
          </a:p>
          <a:p>
            <a:pPr algn="l" eaLnBrk="1" hangingPunct="1">
              <a:lnSpc>
                <a:spcPct val="90000"/>
              </a:lnSpc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N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188640" y="0"/>
            <a:ext cx="11449272" cy="119675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sz="3800" dirty="0"/>
              <a:t/>
            </a:r>
            <a:br>
              <a:rPr lang="nl-BE" sz="3800" dirty="0"/>
            </a:br>
            <a:r>
              <a:rPr lang="nl-BE" sz="3800" dirty="0"/>
              <a:t/>
            </a:r>
            <a:br>
              <a:rPr lang="nl-BE" sz="3800" dirty="0"/>
            </a:br>
            <a:r>
              <a:rPr lang="nl-BE" sz="3800" b="1" dirty="0"/>
              <a:t>Communicatie </a:t>
            </a:r>
            <a:r>
              <a:rPr lang="nl-BE" sz="3800" b="1" dirty="0" smtClean="0"/>
              <a:t>:</a:t>
            </a:r>
            <a:r>
              <a:rPr lang="nl-BE" sz="3800" b="1" dirty="0"/>
              <a:t> “open en transparant beleid”</a:t>
            </a:r>
            <a:r>
              <a:rPr lang="nl-BE" sz="3800" dirty="0"/>
              <a:t/>
            </a:r>
            <a:br>
              <a:rPr lang="nl-BE" sz="3800" dirty="0"/>
            </a:br>
            <a:r>
              <a:rPr lang="nl-BE" sz="3800" dirty="0"/>
              <a:t> </a:t>
            </a:r>
            <a:br>
              <a:rPr lang="nl-BE" sz="3800" dirty="0"/>
            </a:br>
            <a:endParaRPr lang="nl-BE" sz="3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428750"/>
            <a:ext cx="9144000" cy="47863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dirty="0"/>
              <a:t> </a:t>
            </a:r>
          </a:p>
        </p:txBody>
      </p:sp>
      <p:sp>
        <p:nvSpPr>
          <p:cNvPr id="22531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pic>
        <p:nvPicPr>
          <p:cNvPr id="2253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hthoek 6"/>
          <p:cNvSpPr>
            <a:spLocks noChangeArrowheads="1"/>
          </p:cNvSpPr>
          <p:nvPr/>
        </p:nvSpPr>
        <p:spPr bwMode="auto">
          <a:xfrm>
            <a:off x="0" y="980728"/>
            <a:ext cx="8929688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Inspraak inwoners vooraleer </a:t>
            </a:r>
            <a:r>
              <a:rPr lang="nl-BE" sz="2400" dirty="0" smtClean="0">
                <a:latin typeface="Calibri" pitchFamily="34" charset="0"/>
              </a:rPr>
              <a:t>projecten </a:t>
            </a:r>
            <a:r>
              <a:rPr lang="nl-BE" sz="2400" dirty="0">
                <a:latin typeface="Calibri" pitchFamily="34" charset="0"/>
              </a:rPr>
              <a:t>worden gepland en gecommuniceerd in de </a:t>
            </a:r>
            <a:r>
              <a:rPr lang="nl-BE" sz="2400" dirty="0" smtClean="0">
                <a:latin typeface="Calibri" pitchFamily="34" charset="0"/>
              </a:rPr>
              <a:t>media.</a:t>
            </a:r>
            <a:endParaRPr lang="nl-BE" sz="24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Infoflash </a:t>
            </a:r>
            <a:r>
              <a:rPr lang="nl-BE" sz="2400" dirty="0">
                <a:latin typeface="Calibri" pitchFamily="34" charset="0"/>
              </a:rPr>
              <a:t>wordt communicatieplatform voor iedereen – gedaan met eenzijdig lof voor heersende meerderheid.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Bij opmaak meerjarenplan in de volgende legislatuur wordt voorstelling gemaakt als concept klaar in elke </a:t>
            </a:r>
            <a:r>
              <a:rPr lang="nl-BE" sz="2400" dirty="0" smtClean="0">
                <a:latin typeface="Calibri" pitchFamily="34" charset="0"/>
              </a:rPr>
              <a:t>deelgemeente om af te toetsen met de bevolking en aan te passen indien nodig.</a:t>
            </a:r>
            <a:endParaRPr lang="nl-BE" sz="24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Systeem voor burgervoorstellen introduceren met verplichtend karakter om te antwoorden </a:t>
            </a:r>
            <a:r>
              <a:rPr lang="nl-BE" sz="2400" dirty="0" smtClean="0">
                <a:latin typeface="Calibri" pitchFamily="34" charset="0"/>
              </a:rPr>
              <a:t>door college van Burgemeester en schepenen.</a:t>
            </a:r>
            <a:endParaRPr lang="nl-BE" sz="24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Geluidsopnames </a:t>
            </a:r>
            <a:r>
              <a:rPr lang="nl-BE" sz="2400" dirty="0">
                <a:latin typeface="Calibri" pitchFamily="34" charset="0"/>
              </a:rPr>
              <a:t>van de gemeenteraad worden ter beschikking gesteld op de gemeentelijke website.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Betere werking </a:t>
            </a:r>
            <a:r>
              <a:rPr lang="nl-BE" sz="2400" dirty="0" smtClean="0">
                <a:latin typeface="Calibri" pitchFamily="34" charset="0"/>
              </a:rPr>
              <a:t>E-loket om documenten en info op te vragen.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Promoten bij de inwoners om  in te tekenen op </a:t>
            </a:r>
            <a:r>
              <a:rPr lang="nl-BE" sz="2400" dirty="0" err="1" smtClean="0">
                <a:latin typeface="Calibri" pitchFamily="34" charset="0"/>
              </a:rPr>
              <a:t>be</a:t>
            </a:r>
            <a:r>
              <a:rPr lang="nl-BE" sz="2400" dirty="0" smtClean="0">
                <a:latin typeface="Calibri" pitchFamily="34" charset="0"/>
              </a:rPr>
              <a:t>-alert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Ondersteunen buurtinformatienetwerken</a:t>
            </a:r>
          </a:p>
          <a:p>
            <a:r>
              <a:rPr lang="nl-BE" sz="2400" dirty="0">
                <a:latin typeface="Calibri" pitchFamily="34" charset="0"/>
              </a:rPr>
              <a:t>	</a:t>
            </a:r>
          </a:p>
          <a:p>
            <a:pPr marL="457200" indent="-457200">
              <a:buFont typeface="Arial" pitchFamily="34" charset="0"/>
              <a:buChar char="•"/>
            </a:pPr>
            <a:endParaRPr lang="nl-BE" sz="2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BE" sz="2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BE" sz="2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BE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332656" y="0"/>
            <a:ext cx="10729192" cy="11967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   </a:t>
            </a:r>
            <a:r>
              <a:rPr lang="nl-BE" b="1" dirty="0" smtClean="0"/>
              <a:t>Senioren : </a:t>
            </a:r>
            <a:r>
              <a:rPr lang="nl-BE" b="1" dirty="0"/>
              <a:t> “Vereenzaming tegengaan”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25602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pic>
        <p:nvPicPr>
          <p:cNvPr id="25603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hthoek 7"/>
          <p:cNvSpPr>
            <a:spLocks noChangeArrowheads="1"/>
          </p:cNvSpPr>
          <p:nvPr/>
        </p:nvSpPr>
        <p:spPr bwMode="auto">
          <a:xfrm>
            <a:off x="107504" y="908720"/>
            <a:ext cx="8750175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BE" sz="2600" dirty="0">
                <a:latin typeface="Calibri" pitchFamily="34" charset="0"/>
              </a:rPr>
              <a:t>Aandacht voor sportieve en recreatieve kansen voor senioren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600" dirty="0">
                <a:latin typeface="Calibri" pitchFamily="34" charset="0"/>
              </a:rPr>
              <a:t>Relaties tussen generaties ondersteunen in ons  dorp door activiteiten voor “jong &amp; oud”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600" dirty="0">
                <a:latin typeface="Calibri" pitchFamily="34" charset="0"/>
              </a:rPr>
              <a:t>Laagdrempelige , betaalbare en kwaliteitsvolle ouderenzorg als absolute prioriteit nastreven.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600" dirty="0">
                <a:latin typeface="Calibri" pitchFamily="34" charset="0"/>
              </a:rPr>
              <a:t>Zo lang mogelijk in vertrouwde omgeving en kunnen blijven in de parochie. </a:t>
            </a:r>
            <a:r>
              <a:rPr lang="nl-BE" sz="2600" dirty="0" err="1">
                <a:latin typeface="Calibri" pitchFamily="34" charset="0"/>
              </a:rPr>
              <a:t>Service-flats</a:t>
            </a:r>
            <a:r>
              <a:rPr lang="nl-BE" sz="2600" dirty="0">
                <a:latin typeface="Calibri" pitchFamily="34" charset="0"/>
              </a:rPr>
              <a:t> decentraliseren.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</a:rPr>
              <a:t>Dienstverlening </a:t>
            </a:r>
            <a:r>
              <a:rPr lang="nl-BE" sz="2600" dirty="0">
                <a:latin typeface="Calibri" pitchFamily="34" charset="0"/>
              </a:rPr>
              <a:t>voor ouderen in de verschillende dorpskernen.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600" dirty="0">
                <a:latin typeface="Calibri" pitchFamily="34" charset="0"/>
              </a:rPr>
              <a:t>Seniorenraad </a:t>
            </a:r>
            <a:r>
              <a:rPr lang="nl-BE" sz="2600" dirty="0" smtClean="0">
                <a:latin typeface="Calibri" pitchFamily="34" charset="0"/>
              </a:rPr>
              <a:t>bestendigen en ondersteunen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600" dirty="0" smtClean="0">
                <a:latin typeface="Calibri" pitchFamily="34" charset="0"/>
              </a:rPr>
              <a:t>Op begraafplaatsen : </a:t>
            </a:r>
          </a:p>
          <a:p>
            <a:r>
              <a:rPr lang="nl-BE" sz="2600" dirty="0">
                <a:latin typeface="Calibri" pitchFamily="34" charset="0"/>
              </a:rPr>
              <a:t> </a:t>
            </a:r>
            <a:r>
              <a:rPr lang="nl-BE" sz="2600" dirty="0" smtClean="0">
                <a:latin typeface="Calibri" pitchFamily="34" charset="0"/>
              </a:rPr>
              <a:t>     zitbanken plaatsen om te bezinnen.</a:t>
            </a:r>
            <a:endParaRPr lang="nl-BE" sz="26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BE" sz="2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BE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b="1" dirty="0"/>
              <a:t>Economie – Landbouw :</a:t>
            </a:r>
            <a:br>
              <a:rPr lang="nl-BE" b="1" dirty="0"/>
            </a:br>
            <a:r>
              <a:rPr lang="nl-BE" b="1" dirty="0"/>
              <a:t> “Gemeente om toch te ondernemen”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24578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pic>
        <p:nvPicPr>
          <p:cNvPr id="24579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hthoek 7"/>
          <p:cNvSpPr>
            <a:spLocks noChangeArrowheads="1"/>
          </p:cNvSpPr>
          <p:nvPr/>
        </p:nvSpPr>
        <p:spPr bwMode="auto">
          <a:xfrm>
            <a:off x="0" y="1268760"/>
            <a:ext cx="90011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l-BE" sz="2000" dirty="0">
                <a:latin typeface="Calibri" pitchFamily="34" charset="0"/>
              </a:rPr>
              <a:t>Aantrekken grote industrieën is geen prioriteit 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>
                <a:latin typeface="Calibri" pitchFamily="34" charset="0"/>
              </a:rPr>
              <a:t>… maar de aanwezige agrarische, commerciële en industriële activiteiten willen we uitdrukkelijk ondersteunen.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>
                <a:latin typeface="Calibri" pitchFamily="34" charset="0"/>
              </a:rPr>
              <a:t>Actievere rol voor “landbouwraad” en “ raad economie”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>
                <a:latin typeface="Calibri" pitchFamily="34" charset="0"/>
              </a:rPr>
              <a:t>Met het bestuur zo veel als mogelijk aankopen in eigen gemeente - “winkelen in eigen dorp !” </a:t>
            </a:r>
            <a:endParaRPr lang="nl-BE" sz="2000" dirty="0" smtClean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 smtClean="0">
                <a:latin typeface="Calibri" pitchFamily="34" charset="0"/>
              </a:rPr>
              <a:t>Dalende trend </a:t>
            </a:r>
            <a:r>
              <a:rPr lang="nl-BE" sz="2000" dirty="0" err="1" smtClean="0">
                <a:latin typeface="Calibri" pitchFamily="34" charset="0"/>
              </a:rPr>
              <a:t>mbt</a:t>
            </a:r>
            <a:r>
              <a:rPr lang="nl-BE" sz="2000" dirty="0" smtClean="0">
                <a:latin typeface="Calibri" pitchFamily="34" charset="0"/>
              </a:rPr>
              <a:t> horeca- &amp; handel proberen om te buigen</a:t>
            </a:r>
            <a:endParaRPr lang="nl-BE" sz="20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>
                <a:latin typeface="Calibri" pitchFamily="34" charset="0"/>
              </a:rPr>
              <a:t>Ontplooien  initiatieven om </a:t>
            </a:r>
            <a:r>
              <a:rPr lang="nl-BE" sz="2000" dirty="0" smtClean="0">
                <a:latin typeface="Calibri" pitchFamily="34" charset="0"/>
              </a:rPr>
              <a:t>land &amp; tuinbouw </a:t>
            </a:r>
            <a:r>
              <a:rPr lang="nl-BE" sz="2000" dirty="0">
                <a:latin typeface="Calibri" pitchFamily="34" charset="0"/>
              </a:rPr>
              <a:t>in contact te brengen met andere inwoners ter ontwikkeling van wederzijds begrip.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>
                <a:latin typeface="Calibri" pitchFamily="34" charset="0"/>
              </a:rPr>
              <a:t>Ruimte creëren voor ondernemingen in uitbreiding industriepark.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>
                <a:latin typeface="Calibri" pitchFamily="34" charset="0"/>
              </a:rPr>
              <a:t>Voorstel : Marktgazetje uitgeven samen met UNIZO , de </a:t>
            </a:r>
            <a:r>
              <a:rPr lang="nl-BE" sz="2000" dirty="0" err="1">
                <a:latin typeface="Calibri" pitchFamily="34" charset="0"/>
              </a:rPr>
              <a:t>locale</a:t>
            </a:r>
            <a:r>
              <a:rPr lang="nl-BE" sz="2000" dirty="0">
                <a:latin typeface="Calibri" pitchFamily="34" charset="0"/>
              </a:rPr>
              <a:t> handelaars op de markt en de vaste handelaars met bonnen voor op de markt en bij de </a:t>
            </a:r>
            <a:r>
              <a:rPr lang="nl-BE" sz="2000" dirty="0" err="1">
                <a:latin typeface="Calibri" pitchFamily="34" charset="0"/>
              </a:rPr>
              <a:t>locale</a:t>
            </a:r>
            <a:r>
              <a:rPr lang="nl-BE" sz="2000" dirty="0">
                <a:latin typeface="Calibri" pitchFamily="34" charset="0"/>
              </a:rPr>
              <a:t> handelaars.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 smtClean="0">
                <a:latin typeface="Calibri" pitchFamily="34" charset="0"/>
              </a:rPr>
              <a:t>Aanmoedigen korte keten-verhaal (van producent naar gebruiker) 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l-BE" sz="2000" dirty="0" smtClean="0">
                <a:latin typeface="Calibri" pitchFamily="34" charset="0"/>
              </a:rPr>
              <a:t>Subsidies plattelandsfonds ten goede van het  platteland</a:t>
            </a:r>
            <a:endParaRPr lang="nl-BE" sz="20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BE" sz="2400" dirty="0">
              <a:latin typeface="Calibri" pitchFamily="34" charset="0"/>
            </a:endParaRPr>
          </a:p>
          <a:p>
            <a:endParaRPr lang="nl-BE" sz="2400" dirty="0">
              <a:latin typeface="Calibri" pitchFamily="34" charset="0"/>
            </a:endParaRPr>
          </a:p>
          <a:p>
            <a:endParaRPr lang="nl-BE" sz="2800" dirty="0">
              <a:latin typeface="Calibri" pitchFamily="34" charset="0"/>
            </a:endParaRPr>
          </a:p>
          <a:p>
            <a:endParaRPr lang="nl-BE" sz="28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nl-BE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b="1" dirty="0"/>
              <a:t>Middelen -</a:t>
            </a:r>
            <a:br>
              <a:rPr lang="nl-BE" b="1" dirty="0"/>
            </a:br>
            <a:r>
              <a:rPr lang="nl-BE" b="1" dirty="0"/>
              <a:t> </a:t>
            </a:r>
            <a:r>
              <a:rPr lang="nl-BE" sz="4000" b="1" dirty="0"/>
              <a:t>“de gemeente besturen als goede huisvader”</a:t>
            </a:r>
            <a:r>
              <a:rPr lang="nl-BE" sz="4000" dirty="0"/>
              <a:t/>
            </a:r>
            <a:br>
              <a:rPr lang="nl-BE" sz="4000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4968535"/>
          </a:xfrm>
        </p:spPr>
        <p:txBody>
          <a:bodyPr>
            <a:normAutofit fontScale="70000" lnSpcReduction="20000"/>
          </a:bodyPr>
          <a:lstStyle/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De gemeentekas beheren als een goede huisvader en dus gemeentefinanciën gezond houden.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In lastige budgettaire omgeving </a:t>
            </a:r>
            <a:r>
              <a:rPr lang="nl-BE" sz="2800" dirty="0" smtClean="0">
                <a:solidFill>
                  <a:schemeClr val="tx1"/>
                </a:solidFill>
              </a:rPr>
              <a:t>rationeel handelen in samenspraak met de burger.</a:t>
            </a: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nl-BE" sz="2800" dirty="0">
                <a:solidFill>
                  <a:schemeClr val="tx1"/>
                </a:solidFill>
              </a:rPr>
              <a:t>	focus op :</a:t>
            </a:r>
          </a:p>
          <a:p>
            <a:pPr algn="l" eaLnBrk="1" hangingPunct="1">
              <a:lnSpc>
                <a:spcPct val="90000"/>
              </a:lnSpc>
            </a:pPr>
            <a:r>
              <a:rPr lang="nl-BE" sz="2800" dirty="0">
                <a:solidFill>
                  <a:schemeClr val="tx1"/>
                </a:solidFill>
              </a:rPr>
              <a:t>	- onderhoud en herstel autowegen , fiets- en voetpaden</a:t>
            </a:r>
          </a:p>
          <a:p>
            <a:pPr algn="l" eaLnBrk="1" hangingPunct="1">
              <a:lnSpc>
                <a:spcPct val="90000"/>
              </a:lnSpc>
            </a:pPr>
            <a:r>
              <a:rPr lang="nl-BE" sz="2800" dirty="0">
                <a:solidFill>
                  <a:schemeClr val="tx1"/>
                </a:solidFill>
              </a:rPr>
              <a:t>	- voorzieningen wonen / ouderen / jeugd</a:t>
            </a:r>
          </a:p>
          <a:p>
            <a:pPr algn="l" eaLnBrk="1" hangingPunct="1">
              <a:lnSpc>
                <a:spcPct val="90000"/>
              </a:lnSpc>
            </a:pPr>
            <a:r>
              <a:rPr lang="nl-BE" sz="2800" dirty="0">
                <a:solidFill>
                  <a:schemeClr val="tx1"/>
                </a:solidFill>
              </a:rPr>
              <a:t>	- zekerstellen maximale dienstverlening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Fel stijgende trend van kosten afremmen door onnodige uitgaven te vermijden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Eerst denken en dan doen zodat nadien geen extra kosten telkens terug aan de oppervlakte komen. </a:t>
            </a: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Investeringsritme afstemmen op gebudgetteerde exploitatieoverschotten.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900" dirty="0" smtClean="0">
                <a:solidFill>
                  <a:schemeClr val="tx1"/>
                </a:solidFill>
              </a:rPr>
              <a:t>Oplossingen zoeken in overleg voor een herbestemming van de 5 </a:t>
            </a:r>
            <a:r>
              <a:rPr lang="nl-BE" sz="2900" dirty="0">
                <a:solidFill>
                  <a:schemeClr val="tx1"/>
                </a:solidFill>
              </a:rPr>
              <a:t>kerken zodat </a:t>
            </a:r>
            <a:r>
              <a:rPr lang="nl-BE" sz="2900" dirty="0" smtClean="0">
                <a:solidFill>
                  <a:schemeClr val="tx1"/>
                </a:solidFill>
              </a:rPr>
              <a:t>deze op termijn </a:t>
            </a:r>
            <a:r>
              <a:rPr lang="nl-BE" sz="2900" dirty="0">
                <a:solidFill>
                  <a:schemeClr val="tx1"/>
                </a:solidFill>
              </a:rPr>
              <a:t>de </a:t>
            </a:r>
            <a:r>
              <a:rPr lang="nl-BE" sz="2900" dirty="0" smtClean="0">
                <a:solidFill>
                  <a:schemeClr val="tx1"/>
                </a:solidFill>
              </a:rPr>
              <a:t>gemeentefinanciën </a:t>
            </a:r>
            <a:r>
              <a:rPr lang="nl-BE" sz="2900" dirty="0">
                <a:solidFill>
                  <a:schemeClr val="tx1"/>
                </a:solidFill>
              </a:rPr>
              <a:t>niet ondergraven. </a:t>
            </a:r>
            <a:endParaRPr lang="nl-BE" sz="29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900" dirty="0" smtClean="0">
                <a:solidFill>
                  <a:schemeClr val="tx1"/>
                </a:solidFill>
              </a:rPr>
              <a:t>Het </a:t>
            </a:r>
            <a:r>
              <a:rPr lang="nl-NL" sz="2900" dirty="0">
                <a:solidFill>
                  <a:schemeClr val="tx1"/>
                </a:solidFill>
              </a:rPr>
              <a:t>kluwen van intergemeentelijke samenwerking </a:t>
            </a:r>
            <a:r>
              <a:rPr lang="nl-NL" sz="2900" dirty="0" smtClean="0">
                <a:solidFill>
                  <a:schemeClr val="tx1"/>
                </a:solidFill>
              </a:rPr>
              <a:t>onder de </a:t>
            </a:r>
            <a:r>
              <a:rPr lang="nl-NL" sz="2900" dirty="0" err="1" smtClean="0">
                <a:solidFill>
                  <a:schemeClr val="tx1"/>
                </a:solidFill>
              </a:rPr>
              <a:t>loepe</a:t>
            </a:r>
            <a:r>
              <a:rPr lang="nl-NL" sz="2900" dirty="0" smtClean="0">
                <a:solidFill>
                  <a:schemeClr val="tx1"/>
                </a:solidFill>
              </a:rPr>
              <a:t> nemen.</a:t>
            </a:r>
            <a:endParaRPr lang="nl-NL" sz="29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Vermijden dat belastingen moeten worden verhoogd </a:t>
            </a:r>
            <a:r>
              <a:rPr lang="nl-BE" sz="2800" dirty="0" smtClean="0">
                <a:solidFill>
                  <a:schemeClr val="tx1"/>
                </a:solidFill>
              </a:rPr>
              <a:t>en s</a:t>
            </a:r>
            <a:r>
              <a:rPr lang="nl-NL" sz="2800" dirty="0" smtClean="0">
                <a:solidFill>
                  <a:schemeClr val="tx1"/>
                </a:solidFill>
              </a:rPr>
              <a:t>treven naar het verlagen van de personenbelasting en het verlagen (liefst zelfs afschaffen) van de algemene belasting (150€/gezin).</a:t>
            </a:r>
          </a:p>
          <a:p>
            <a:pPr algn="l" eaLnBrk="1" hangingPunct="1">
              <a:lnSpc>
                <a:spcPct val="90000"/>
              </a:lnSpc>
            </a:pPr>
            <a:endParaRPr lang="nl-NL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0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1752600"/>
          </a:xfrm>
        </p:spPr>
        <p:txBody>
          <a:bodyPr/>
          <a:lstStyle/>
          <a:p>
            <a:r>
              <a:rPr lang="nl-BE" sz="9600" b="1" dirty="0">
                <a:solidFill>
                  <a:srgbClr val="FF0000"/>
                </a:solidFill>
              </a:rPr>
              <a:t>Programma 2019 - 2024</a:t>
            </a:r>
          </a:p>
        </p:txBody>
      </p:sp>
      <p:sp>
        <p:nvSpPr>
          <p:cNvPr id="3" name="Rechthoek 2"/>
          <p:cNvSpPr/>
          <p:nvPr/>
        </p:nvSpPr>
        <p:spPr>
          <a:xfrm>
            <a:off x="179512" y="4797152"/>
            <a:ext cx="9252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5400" b="1" dirty="0" smtClean="0">
                <a:solidFill>
                  <a:srgbClr val="002060"/>
                </a:solidFill>
              </a:rPr>
              <a:t>meer </a:t>
            </a:r>
            <a:r>
              <a:rPr lang="nl-BE" sz="5400" b="1" dirty="0">
                <a:solidFill>
                  <a:srgbClr val="002060"/>
                </a:solidFill>
              </a:rPr>
              <a:t>dan 100 </a:t>
            </a:r>
            <a:r>
              <a:rPr lang="nl-BE" sz="5400" b="1" dirty="0" smtClean="0">
                <a:solidFill>
                  <a:srgbClr val="002060"/>
                </a:solidFill>
              </a:rPr>
              <a:t>actiepunten</a:t>
            </a:r>
            <a:endParaRPr lang="nl-NL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>
            <a:off x="251520" y="520700"/>
            <a:ext cx="9144000" cy="63373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</a:pPr>
            <a:endParaRPr lang="nl-BE" sz="2600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 smtClean="0">
                <a:hlinkClick r:id="rId3" action="ppaction://hlinksldjump"/>
              </a:rPr>
              <a:t>Milieu</a:t>
            </a:r>
            <a:r>
              <a:rPr lang="nl-BE" dirty="0" smtClean="0"/>
              <a:t>   “groen, proper en net”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 smtClean="0">
                <a:hlinkClick r:id="rId4" action="ppaction://hlinksldjump"/>
              </a:rPr>
              <a:t>Sport</a:t>
            </a:r>
            <a:r>
              <a:rPr lang="nl-BE" dirty="0" smtClean="0"/>
              <a:t>    “inwoners laten sporten”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5" action="ppaction://hlinksldjump"/>
              </a:rPr>
              <a:t>Cultuur en </a:t>
            </a:r>
            <a:r>
              <a:rPr lang="nl-BE" dirty="0" smtClean="0">
                <a:hlinkClick r:id="rId5" action="ppaction://hlinksldjump"/>
              </a:rPr>
              <a:t>toerisme</a:t>
            </a:r>
            <a:r>
              <a:rPr lang="nl-BE" dirty="0" smtClean="0"/>
              <a:t> “ toegankelijk met eigen identiteit”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 smtClean="0">
                <a:hlinkClick r:id="rId6" action="ppaction://hlinksldjump"/>
              </a:rPr>
              <a:t>Mobiliteit</a:t>
            </a:r>
            <a:r>
              <a:rPr lang="nl-BE" dirty="0" smtClean="0"/>
              <a:t> “ Op een veilige manier bereikbaar”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7" action="ppaction://hlinksldjump"/>
              </a:rPr>
              <a:t>Welzijn</a:t>
            </a:r>
            <a:r>
              <a:rPr lang="nl-BE" dirty="0"/>
              <a:t> </a:t>
            </a:r>
            <a:r>
              <a:rPr lang="nl-BE" dirty="0" smtClean="0"/>
              <a:t> “Volwaardig bestaan voor ieder”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8" action="ppaction://hlinksldjump"/>
              </a:rPr>
              <a:t>Kinderopvang </a:t>
            </a:r>
            <a:r>
              <a:rPr lang="nl-BE" dirty="0" smtClean="0"/>
              <a:t> “gewoon” doen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9" action="ppaction://hlinksldjump"/>
              </a:rPr>
              <a:t>Jeugd</a:t>
            </a:r>
            <a:r>
              <a:rPr lang="nl-BE" dirty="0"/>
              <a:t> </a:t>
            </a:r>
            <a:r>
              <a:rPr lang="nl-BE" dirty="0" smtClean="0"/>
              <a:t> “ een thuis en toekomst voor de jongeren”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10" action="ppaction://hlinksldjump"/>
              </a:rPr>
              <a:t>Verenigingen</a:t>
            </a:r>
            <a:r>
              <a:rPr lang="nl-BE" dirty="0"/>
              <a:t> </a:t>
            </a:r>
            <a:r>
              <a:rPr lang="nl-BE" dirty="0" smtClean="0"/>
              <a:t> “ Sociale en gezellige gemeente”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11" action="ppaction://hlinksldjump"/>
              </a:rPr>
              <a:t>Wonen </a:t>
            </a:r>
            <a:r>
              <a:rPr lang="nl-BE" dirty="0" smtClean="0"/>
              <a:t> “ leefbare gemeente met landelijk karakter”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 smtClean="0">
                <a:hlinkClick r:id="rId12" action="ppaction://hlinksldjump"/>
              </a:rPr>
              <a:t>Communicatie</a:t>
            </a:r>
            <a:r>
              <a:rPr lang="nl-BE" dirty="0" smtClean="0"/>
              <a:t> “open en transparant beleid”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13" action="ppaction://hlinksldjump"/>
              </a:rPr>
              <a:t>Senioren</a:t>
            </a:r>
            <a:r>
              <a:rPr lang="nl-BE" dirty="0"/>
              <a:t> </a:t>
            </a:r>
            <a:r>
              <a:rPr lang="nl-BE" dirty="0" smtClean="0"/>
              <a:t>“Vereenzaming tegengaan”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>
                <a:hlinkClick r:id="rId14" action="ppaction://hlinksldjump"/>
              </a:rPr>
              <a:t>Economie – Landbouw</a:t>
            </a:r>
            <a:r>
              <a:rPr lang="nl-BE" dirty="0"/>
              <a:t> </a:t>
            </a:r>
            <a:r>
              <a:rPr lang="nl-BE" sz="2600" dirty="0" smtClean="0"/>
              <a:t>“gemeente om toch te ondernemen”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BE" dirty="0"/>
              <a:t> </a:t>
            </a:r>
            <a:r>
              <a:rPr lang="nl-BE" dirty="0" smtClean="0">
                <a:hlinkClick r:id="rId3" action="ppaction://hlinksldjump"/>
              </a:rPr>
              <a:t>Middelen</a:t>
            </a:r>
            <a:r>
              <a:rPr lang="nl-BE" dirty="0" smtClean="0"/>
              <a:t> “ gemeente besturen als goede huisvader”</a:t>
            </a:r>
            <a:endParaRPr lang="nl-BE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l-BE" sz="2400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565" y="159079"/>
            <a:ext cx="10585176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BE" sz="2800" b="1" dirty="0">
                <a:solidFill>
                  <a:srgbClr val="002060"/>
                </a:solidFill>
              </a:rPr>
              <a:t>13 Thema’s </a:t>
            </a:r>
            <a:r>
              <a:rPr lang="nl-BE" sz="2800" b="1" dirty="0" smtClean="0">
                <a:solidFill>
                  <a:srgbClr val="002060"/>
                </a:solidFill>
              </a:rPr>
              <a:t>– meer dan 100 actiepunten voor N-VA</a:t>
            </a:r>
            <a:endParaRPr lang="nl-NL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ctrTitle"/>
          </p:nvPr>
        </p:nvSpPr>
        <p:spPr>
          <a:xfrm>
            <a:off x="-252536" y="0"/>
            <a:ext cx="9649072" cy="1000125"/>
          </a:xfrm>
        </p:spPr>
        <p:txBody>
          <a:bodyPr/>
          <a:lstStyle/>
          <a:p>
            <a:pPr eaLnBrk="1" hangingPunct="1"/>
            <a:r>
              <a:rPr lang="nl-BE" sz="4000" dirty="0"/>
              <a:t/>
            </a:r>
            <a:br>
              <a:rPr lang="nl-BE" sz="4000" dirty="0"/>
            </a:br>
            <a:r>
              <a:rPr lang="nl-BE" sz="4000" b="1" dirty="0"/>
              <a:t>Milieu : </a:t>
            </a:r>
            <a:r>
              <a:rPr lang="nl-BE" sz="4000" b="1" dirty="0" smtClean="0"/>
              <a:t>“groen</a:t>
            </a:r>
            <a:r>
              <a:rPr lang="nl-BE" sz="4000" b="1" dirty="0"/>
              <a:t>, proper en net”</a:t>
            </a:r>
            <a:r>
              <a:rPr lang="nl-BE" sz="4000" dirty="0"/>
              <a:t/>
            </a:r>
            <a:br>
              <a:rPr lang="nl-BE" sz="4000" dirty="0"/>
            </a:br>
            <a:endParaRPr lang="nl-BE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428750"/>
            <a:ext cx="9144000" cy="47863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dirty="0"/>
              <a:t> </a:t>
            </a:r>
          </a:p>
        </p:txBody>
      </p:sp>
      <p:sp>
        <p:nvSpPr>
          <p:cNvPr id="23555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pic>
        <p:nvPicPr>
          <p:cNvPr id="2355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hthoek 6"/>
          <p:cNvSpPr>
            <a:spLocks noChangeArrowheads="1"/>
          </p:cNvSpPr>
          <p:nvPr/>
        </p:nvSpPr>
        <p:spPr bwMode="auto">
          <a:xfrm>
            <a:off x="0" y="1000125"/>
            <a:ext cx="91085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Zieke </a:t>
            </a:r>
            <a:r>
              <a:rPr lang="nl-BE" sz="2400" dirty="0">
                <a:latin typeface="Calibri" pitchFamily="34" charset="0"/>
              </a:rPr>
              <a:t>bomen rond marktplein Langemark vervangen door </a:t>
            </a:r>
            <a:r>
              <a:rPr lang="nl-BE" sz="2400" dirty="0" smtClean="0">
                <a:latin typeface="Calibri" pitchFamily="34" charset="0"/>
              </a:rPr>
              <a:t>nieuwe    </a:t>
            </a:r>
            <a:r>
              <a:rPr lang="nl-BE" sz="2400" dirty="0">
                <a:latin typeface="Calibri" pitchFamily="34" charset="0"/>
              </a:rPr>
              <a:t>frisse blad-houdende </a:t>
            </a:r>
            <a:r>
              <a:rPr lang="nl-BE" sz="2400" dirty="0" smtClean="0">
                <a:latin typeface="Calibri" pitchFamily="34" charset="0"/>
              </a:rPr>
              <a:t>exemplaren</a:t>
            </a:r>
            <a:endParaRPr lang="nl-BE" sz="2400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Het energiegebruik in alle openbare gebouwen reduceren en alternatieve energiebronnen installeren  ( </a:t>
            </a:r>
            <a:r>
              <a:rPr lang="nl-BE" sz="2400" dirty="0" err="1" smtClean="0">
                <a:latin typeface="Calibri" pitchFamily="34" charset="0"/>
              </a:rPr>
              <a:t>zonne-boilers</a:t>
            </a:r>
            <a:r>
              <a:rPr lang="nl-BE" sz="2400" dirty="0" smtClean="0">
                <a:latin typeface="Calibri" pitchFamily="34" charset="0"/>
              </a:rPr>
              <a:t> en panelen      </a:t>
            </a:r>
            <a:r>
              <a:rPr lang="nl-BE" sz="2400" dirty="0" err="1" smtClean="0">
                <a:latin typeface="Calibri" pitchFamily="34" charset="0"/>
              </a:rPr>
              <a:t>vb</a:t>
            </a:r>
            <a:r>
              <a:rPr lang="nl-BE" sz="2400" dirty="0" smtClean="0">
                <a:latin typeface="Calibri" pitchFamily="34" charset="0"/>
              </a:rPr>
              <a:t> in sporthallen</a:t>
            </a:r>
            <a:r>
              <a:rPr lang="nl-BE" sz="2400" dirty="0">
                <a:latin typeface="Calibri" pitchFamily="34" charset="0"/>
              </a:rPr>
              <a:t>, culturele centra , </a:t>
            </a:r>
            <a:r>
              <a:rPr lang="nl-BE" sz="2400" dirty="0" smtClean="0">
                <a:latin typeface="Calibri" pitchFamily="34" charset="0"/>
              </a:rPr>
              <a:t>scholen, kerken…) of verhuur ervan.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Bewoners laten participeren in bovenstaande initiatieven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Propere omgeving creëren in alle dorpskernen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Renovaties </a:t>
            </a:r>
            <a:r>
              <a:rPr lang="nl-BE" sz="2400" dirty="0">
                <a:latin typeface="Calibri" pitchFamily="34" charset="0"/>
              </a:rPr>
              <a:t>van oude woningen/gebouwen stimuleren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  <a:sym typeface="Wingdings" pitchFamily="2" charset="2"/>
              </a:rPr>
              <a:t>Het </a:t>
            </a:r>
            <a:r>
              <a:rPr lang="nl-BE" sz="2400" dirty="0" err="1" smtClean="0">
                <a:latin typeface="Calibri" pitchFamily="34" charset="0"/>
                <a:sym typeface="Wingdings" pitchFamily="2" charset="2"/>
              </a:rPr>
              <a:t>bosseltje</a:t>
            </a:r>
            <a:r>
              <a:rPr lang="nl-BE" sz="2400" dirty="0" smtClean="0">
                <a:latin typeface="Calibri" pitchFamily="34" charset="0"/>
                <a:sym typeface="Wingdings" pitchFamily="2" charset="2"/>
              </a:rPr>
              <a:t> verder uitbouwen tot een oase van groen .</a:t>
            </a:r>
            <a:endParaRPr lang="nl-BE" sz="2400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Openbare </a:t>
            </a:r>
            <a:r>
              <a:rPr lang="nl-BE" sz="2400" dirty="0">
                <a:latin typeface="Calibri" pitchFamily="34" charset="0"/>
              </a:rPr>
              <a:t>toiletten </a:t>
            </a:r>
            <a:r>
              <a:rPr lang="nl-BE" sz="2400" dirty="0" smtClean="0">
                <a:latin typeface="Calibri" pitchFamily="34" charset="0"/>
              </a:rPr>
              <a:t>waar nodig (elke deelgemeente)</a:t>
            </a:r>
            <a:endParaRPr lang="nl-BE" sz="2400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Onderhoud  </a:t>
            </a:r>
            <a:r>
              <a:rPr lang="nl-BE" sz="2400" dirty="0">
                <a:latin typeface="Calibri" pitchFamily="34" charset="0"/>
              </a:rPr>
              <a:t>( tijdig gras maaien – </a:t>
            </a:r>
            <a:r>
              <a:rPr lang="nl-BE" sz="2400" dirty="0" smtClean="0">
                <a:latin typeface="Calibri" pitchFamily="34" charset="0"/>
              </a:rPr>
              <a:t>afvalbakken </a:t>
            </a:r>
            <a:r>
              <a:rPr lang="nl-BE" sz="2400" dirty="0">
                <a:latin typeface="Calibri" pitchFamily="34" charset="0"/>
              </a:rPr>
              <a:t>leeg …)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Opruimen </a:t>
            </a:r>
            <a:r>
              <a:rPr lang="nl-BE" sz="2400" dirty="0">
                <a:latin typeface="Calibri" pitchFamily="34" charset="0"/>
              </a:rPr>
              <a:t>van zwerfvuil </a:t>
            </a:r>
          </a:p>
          <a:p>
            <a:pPr>
              <a:buFontTx/>
              <a:buChar char="•"/>
            </a:pPr>
            <a:endParaRPr lang="nl-BE" sz="2400" dirty="0">
              <a:latin typeface="Calibri" pitchFamily="34" charset="0"/>
            </a:endParaRPr>
          </a:p>
          <a:p>
            <a:endParaRPr lang="nl-BE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ctrTitle"/>
          </p:nvPr>
        </p:nvSpPr>
        <p:spPr>
          <a:xfrm>
            <a:off x="-252536" y="0"/>
            <a:ext cx="9649072" cy="1000125"/>
          </a:xfrm>
        </p:spPr>
        <p:txBody>
          <a:bodyPr/>
          <a:lstStyle/>
          <a:p>
            <a:pPr eaLnBrk="1" hangingPunct="1"/>
            <a:r>
              <a:rPr lang="nl-BE" sz="4000" dirty="0"/>
              <a:t/>
            </a:r>
            <a:br>
              <a:rPr lang="nl-BE" sz="4000" dirty="0"/>
            </a:br>
            <a:r>
              <a:rPr lang="nl-BE" sz="4000" b="1" dirty="0"/>
              <a:t>Milieu : </a:t>
            </a:r>
            <a:r>
              <a:rPr lang="nl-BE" sz="4000" b="1" dirty="0" smtClean="0"/>
              <a:t>“groen</a:t>
            </a:r>
            <a:r>
              <a:rPr lang="nl-BE" sz="4000" b="1" dirty="0"/>
              <a:t>, proper en net</a:t>
            </a:r>
            <a:r>
              <a:rPr lang="nl-BE" sz="4000" b="1" dirty="0" smtClean="0"/>
              <a:t>” - vervolg</a:t>
            </a:r>
            <a:r>
              <a:rPr lang="nl-BE" sz="4000" dirty="0"/>
              <a:t/>
            </a:r>
            <a:br>
              <a:rPr lang="nl-BE" sz="4000" dirty="0"/>
            </a:br>
            <a:endParaRPr lang="nl-BE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428750"/>
            <a:ext cx="9144000" cy="47863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dirty="0"/>
              <a:t> </a:t>
            </a:r>
          </a:p>
        </p:txBody>
      </p:sp>
      <p:sp>
        <p:nvSpPr>
          <p:cNvPr id="23555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pic>
        <p:nvPicPr>
          <p:cNvPr id="2355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hthoek 6"/>
          <p:cNvSpPr>
            <a:spLocks noChangeArrowheads="1"/>
          </p:cNvSpPr>
          <p:nvPr/>
        </p:nvSpPr>
        <p:spPr bwMode="auto">
          <a:xfrm>
            <a:off x="0" y="1000125"/>
            <a:ext cx="91085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Vijverpark meer aankleden met bloemperkjes/planten/struiken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Vijverstraat knippen en zo mooie verbinding met de spoorwegzate    uitbouwen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 </a:t>
            </a:r>
            <a:r>
              <a:rPr lang="nl-BE" sz="2400" dirty="0" smtClean="0">
                <a:latin typeface="Calibri" pitchFamily="34" charset="0"/>
              </a:rPr>
              <a:t>Recyclagepark </a:t>
            </a:r>
            <a:r>
              <a:rPr lang="nl-BE" sz="2400" dirty="0">
                <a:latin typeface="Calibri" pitchFamily="34" charset="0"/>
              </a:rPr>
              <a:t>: openingstijden aanpassen aan wensen bevolking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 Investeringen in alternatieve </a:t>
            </a:r>
            <a:r>
              <a:rPr lang="nl-BE" sz="2400" dirty="0" smtClean="0">
                <a:latin typeface="Calibri" pitchFamily="34" charset="0"/>
              </a:rPr>
              <a:t>energie.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 </a:t>
            </a:r>
            <a:r>
              <a:rPr lang="nl-BE" sz="2400" dirty="0" smtClean="0">
                <a:latin typeface="Calibri" pitchFamily="34" charset="0"/>
              </a:rPr>
              <a:t>Sensibiliseren van een beter afvalbeleid ook bij </a:t>
            </a:r>
            <a:r>
              <a:rPr lang="nl-BE" sz="2400" dirty="0" err="1" smtClean="0">
                <a:latin typeface="Calibri" pitchFamily="34" charset="0"/>
              </a:rPr>
              <a:t>prive</a:t>
            </a:r>
            <a:r>
              <a:rPr lang="nl-BE" sz="2400" dirty="0" smtClean="0">
                <a:latin typeface="Calibri" pitchFamily="34" charset="0"/>
              </a:rPr>
              <a:t>-initiatieven.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>
                <a:latin typeface="Calibri" pitchFamily="34" charset="0"/>
              </a:rPr>
              <a:t> </a:t>
            </a:r>
            <a:r>
              <a:rPr lang="nl-BE" sz="2400" dirty="0" smtClean="0">
                <a:latin typeface="Calibri" pitchFamily="34" charset="0"/>
              </a:rPr>
              <a:t>Plaatsen van mobiele camera’s op plaatsen waar vaak sluikstort te</a:t>
            </a:r>
          </a:p>
          <a:p>
            <a:r>
              <a:rPr lang="nl-BE" sz="2400" dirty="0">
                <a:latin typeface="Calibri" pitchFamily="34" charset="0"/>
              </a:rPr>
              <a:t> </a:t>
            </a:r>
            <a:r>
              <a:rPr lang="nl-BE" sz="2400" dirty="0" smtClean="0">
                <a:latin typeface="Calibri" pitchFamily="34" charset="0"/>
              </a:rPr>
              <a:t>     vinden is.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Wagenpark gemeente : elektrisch of gas</a:t>
            </a:r>
            <a:endParaRPr lang="nl-BE" sz="2400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l-BE" sz="2400" dirty="0" smtClean="0">
                <a:latin typeface="Calibri" pitchFamily="34" charset="0"/>
              </a:rPr>
              <a:t>Ondernemers </a:t>
            </a:r>
            <a:r>
              <a:rPr lang="nl-BE" sz="2400" dirty="0">
                <a:latin typeface="Calibri" pitchFamily="34" charset="0"/>
              </a:rPr>
              <a:t>betrekken bij formulering en uitvoering van </a:t>
            </a:r>
            <a:r>
              <a:rPr lang="nl-BE" sz="2400" dirty="0" smtClean="0">
                <a:latin typeface="Calibri" pitchFamily="34" charset="0"/>
              </a:rPr>
              <a:t>lokale acties </a:t>
            </a:r>
            <a:r>
              <a:rPr lang="nl-BE" sz="2400" dirty="0">
                <a:latin typeface="Calibri" pitchFamily="34" charset="0"/>
              </a:rPr>
              <a:t>in het kader van het </a:t>
            </a:r>
            <a:r>
              <a:rPr lang="nl-BE" sz="2400" dirty="0" smtClean="0">
                <a:latin typeface="Calibri" pitchFamily="34" charset="0"/>
              </a:rPr>
              <a:t>burgemeestersconvenant  </a:t>
            </a:r>
            <a:r>
              <a:rPr lang="nl-BE" sz="2400" dirty="0" err="1" smtClean="0">
                <a:latin typeface="Calibri" pitchFamily="34" charset="0"/>
              </a:rPr>
              <a:t>mbt</a:t>
            </a:r>
            <a:r>
              <a:rPr lang="nl-BE" sz="2400" dirty="0" smtClean="0">
                <a:latin typeface="Calibri" pitchFamily="34" charset="0"/>
              </a:rPr>
              <a:t> CO2-uitstoot.</a:t>
            </a:r>
          </a:p>
          <a:p>
            <a:endParaRPr lang="nl-BE" sz="2400" dirty="0" smtClean="0">
              <a:latin typeface="Calibri" pitchFamily="34" charset="0"/>
            </a:endParaRPr>
          </a:p>
          <a:p>
            <a:endParaRPr lang="nl-BE" sz="2400" dirty="0">
              <a:latin typeface="Calibri" pitchFamily="34" charset="0"/>
            </a:endParaRPr>
          </a:p>
          <a:p>
            <a:endParaRPr lang="nl-BE" sz="2400" dirty="0">
              <a:latin typeface="Calibri" pitchFamily="34" charset="0"/>
            </a:endParaRPr>
          </a:p>
          <a:p>
            <a:endParaRPr lang="nl-BE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8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96552" y="0"/>
            <a:ext cx="9865096" cy="112474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sz="4000" dirty="0"/>
              <a:t/>
            </a:r>
            <a:br>
              <a:rPr lang="nl-BE" sz="4000" dirty="0"/>
            </a:br>
            <a:r>
              <a:rPr lang="nl-BE" sz="4000" dirty="0"/>
              <a:t/>
            </a:r>
            <a:br>
              <a:rPr lang="nl-BE" sz="4000" dirty="0"/>
            </a:br>
            <a:r>
              <a:rPr lang="nl-BE" sz="4000" b="1" dirty="0"/>
              <a:t>Sport </a:t>
            </a:r>
            <a:br>
              <a:rPr lang="nl-BE" sz="4000" b="1" dirty="0"/>
            </a:br>
            <a:r>
              <a:rPr lang="nl-BE" sz="4000" b="1" dirty="0"/>
              <a:t> </a:t>
            </a:r>
            <a:r>
              <a:rPr lang="nl-BE" sz="4000" b="1" dirty="0" smtClean="0"/>
              <a:t>“inwoners </a:t>
            </a:r>
            <a:r>
              <a:rPr lang="nl-BE" sz="4000" b="1" dirty="0"/>
              <a:t>laten sporten”</a:t>
            </a:r>
            <a:r>
              <a:rPr lang="nl-BE" sz="4000" dirty="0"/>
              <a:t/>
            </a:r>
            <a:br>
              <a:rPr lang="nl-BE" sz="4000" dirty="0"/>
            </a:br>
            <a:r>
              <a:rPr lang="nl-BE" sz="4000" dirty="0"/>
              <a:t> </a:t>
            </a:r>
            <a:br>
              <a:rPr lang="nl-BE" sz="4000" dirty="0"/>
            </a:br>
            <a:endParaRPr lang="nl-BE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248568"/>
            <a:ext cx="9144000" cy="4514362"/>
          </a:xfrm>
        </p:spPr>
        <p:txBody>
          <a:bodyPr>
            <a:normAutofit fontScale="70000" lnSpcReduction="20000"/>
          </a:bodyPr>
          <a:lstStyle/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smtClean="0">
                <a:solidFill>
                  <a:schemeClr val="tx1"/>
                </a:solidFill>
              </a:rPr>
              <a:t>De sportmogelijkheden verder uitbouwen en hiaten in het sportaanbod detecteren en zoeken naar oplossingen.   </a:t>
            </a: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600" dirty="0" smtClean="0">
                <a:solidFill>
                  <a:schemeClr val="tx1"/>
                </a:solidFill>
              </a:rPr>
              <a:t>Kunstgrasveld buitensporten</a:t>
            </a: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600" dirty="0" smtClean="0">
                <a:solidFill>
                  <a:schemeClr val="tx1"/>
                </a:solidFill>
              </a:rPr>
              <a:t>Gravelterrein tennis</a:t>
            </a: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600" dirty="0" smtClean="0">
                <a:solidFill>
                  <a:schemeClr val="tx1"/>
                </a:solidFill>
              </a:rPr>
              <a:t>Creëren skatepark voor jongeren</a:t>
            </a: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600" dirty="0" smtClean="0">
                <a:solidFill>
                  <a:schemeClr val="tx1"/>
                </a:solidFill>
              </a:rPr>
              <a:t>Plaatsen </a:t>
            </a:r>
            <a:r>
              <a:rPr lang="nl-BE" sz="2600" dirty="0" err="1" smtClean="0">
                <a:solidFill>
                  <a:schemeClr val="tx1"/>
                </a:solidFill>
              </a:rPr>
              <a:t>urban</a:t>
            </a:r>
            <a:r>
              <a:rPr lang="nl-BE" sz="2600" dirty="0" smtClean="0">
                <a:solidFill>
                  <a:schemeClr val="tx1"/>
                </a:solidFill>
              </a:rPr>
              <a:t> </a:t>
            </a:r>
            <a:r>
              <a:rPr lang="nl-BE" sz="2600" dirty="0" err="1" smtClean="0">
                <a:solidFill>
                  <a:schemeClr val="tx1"/>
                </a:solidFill>
              </a:rPr>
              <a:t>fitnesstoetstellzn</a:t>
            </a:r>
            <a:r>
              <a:rPr lang="nl-BE" sz="2600" dirty="0" smtClean="0">
                <a:solidFill>
                  <a:schemeClr val="tx1"/>
                </a:solidFill>
              </a:rPr>
              <a:t> + </a:t>
            </a:r>
            <a:r>
              <a:rPr lang="nl-BE" sz="2600" dirty="0" err="1" smtClean="0">
                <a:solidFill>
                  <a:schemeClr val="tx1"/>
                </a:solidFill>
              </a:rPr>
              <a:t>fitometer</a:t>
            </a:r>
            <a:endParaRPr lang="nl-BE" sz="2600" dirty="0" smtClean="0">
              <a:solidFill>
                <a:schemeClr val="tx1"/>
              </a:solidFill>
            </a:endParaRP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2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smtClean="0">
                <a:solidFill>
                  <a:schemeClr val="tx1"/>
                </a:solidFill>
              </a:rPr>
              <a:t>Mogelijkheden bieden qua accommodatie</a:t>
            </a:r>
          </a:p>
          <a:p>
            <a:pPr lvl="1" algn="l" eaLnBrk="1" hangingPunct="1">
              <a:lnSpc>
                <a:spcPct val="90000"/>
              </a:lnSpc>
            </a:pPr>
            <a:r>
              <a:rPr lang="nl-BE" sz="2200" dirty="0" smtClean="0">
                <a:solidFill>
                  <a:schemeClr val="tx1"/>
                </a:solidFill>
              </a:rPr>
              <a:t>	</a:t>
            </a:r>
            <a:r>
              <a:rPr lang="nl-BE" sz="2200" dirty="0" err="1" smtClean="0">
                <a:solidFill>
                  <a:schemeClr val="tx1"/>
                </a:solidFill>
              </a:rPr>
              <a:t>Omni</a:t>
            </a:r>
            <a:r>
              <a:rPr lang="nl-BE" sz="2200" dirty="0" smtClean="0">
                <a:solidFill>
                  <a:schemeClr val="tx1"/>
                </a:solidFill>
              </a:rPr>
              <a:t> sportterrein op meerder locaties in gemeente</a:t>
            </a:r>
            <a:endParaRPr lang="nl-BE" sz="22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smtClean="0">
                <a:solidFill>
                  <a:schemeClr val="tx1"/>
                </a:solidFill>
              </a:rPr>
              <a:t>Synergiën </a:t>
            </a:r>
            <a:r>
              <a:rPr lang="nl-BE" sz="3000" dirty="0">
                <a:solidFill>
                  <a:schemeClr val="tx1"/>
                </a:solidFill>
              </a:rPr>
              <a:t>zoeken met de </a:t>
            </a:r>
            <a:r>
              <a:rPr lang="nl-BE" sz="3000" dirty="0" smtClean="0">
                <a:solidFill>
                  <a:schemeClr val="tx1"/>
                </a:solidFill>
              </a:rPr>
              <a:t>scholen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smtClean="0">
                <a:solidFill>
                  <a:schemeClr val="tx1"/>
                </a:solidFill>
              </a:rPr>
              <a:t>Sporthal en sportterreinen uitbouwen tot een volwaardige vrijetijdscampus. 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err="1" smtClean="0">
                <a:solidFill>
                  <a:schemeClr val="tx1"/>
                </a:solidFill>
              </a:rPr>
              <a:t>Synergieën</a:t>
            </a:r>
            <a:r>
              <a:rPr lang="nl-BE" sz="3000" dirty="0" smtClean="0">
                <a:solidFill>
                  <a:schemeClr val="tx1"/>
                </a:solidFill>
              </a:rPr>
              <a:t> zoeken tussen verschillende sportclubs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smtClean="0">
                <a:solidFill>
                  <a:schemeClr val="tx1"/>
                </a:solidFill>
              </a:rPr>
              <a:t>Grotere ondersteuning aan sportclubs, wielerorganisaties + peilen naar behoeften alle sportverenigingen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smtClean="0">
                <a:solidFill>
                  <a:schemeClr val="tx1"/>
                </a:solidFill>
              </a:rPr>
              <a:t>Ook voorzieningen uitwerken in deelgemeenten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000" dirty="0" err="1" smtClean="0">
                <a:solidFill>
                  <a:schemeClr val="tx1"/>
                </a:solidFill>
              </a:rPr>
              <a:t>Ruggesteuntje</a:t>
            </a:r>
            <a:r>
              <a:rPr lang="nl-BE" sz="3000" dirty="0" smtClean="0">
                <a:solidFill>
                  <a:schemeClr val="tx1"/>
                </a:solidFill>
              </a:rPr>
              <a:t> voorzien voor G-sporters (jongeren met beperking)</a:t>
            </a:r>
            <a:endParaRPr lang="nl-BE" sz="30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323528" y="1248568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8964488" cy="1785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sz="4900" b="1" dirty="0"/>
              <a:t>Cultuur  en toerisme:</a:t>
            </a:r>
            <a:br>
              <a:rPr lang="nl-BE" sz="4900" b="1" dirty="0"/>
            </a:br>
            <a:r>
              <a:rPr lang="nl-BE" sz="4900" b="1" dirty="0"/>
              <a:t> “toegankelijk </a:t>
            </a:r>
            <a:r>
              <a:rPr lang="nl-BE" sz="4900" b="1" dirty="0" smtClean="0"/>
              <a:t>met </a:t>
            </a:r>
            <a:r>
              <a:rPr lang="nl-BE" sz="4900" b="1" dirty="0"/>
              <a:t>eigen identiteit”</a:t>
            </a:r>
            <a:r>
              <a:rPr lang="nl-BE" sz="4900" dirty="0"/>
              <a:t/>
            </a:r>
            <a:br>
              <a:rPr lang="nl-BE" sz="4900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1412875"/>
            <a:ext cx="9144000" cy="47863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BE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dirty="0"/>
              <a:t> </a:t>
            </a:r>
          </a:p>
        </p:txBody>
      </p:sp>
      <p:sp>
        <p:nvSpPr>
          <p:cNvPr id="20483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>
                <a:latin typeface="Calibri" pitchFamily="34" charset="0"/>
              </a:rPr>
              <a:t> </a:t>
            </a:r>
          </a:p>
          <a:p>
            <a:r>
              <a:rPr lang="nl-BE">
                <a:latin typeface="Calibri" pitchFamily="34" charset="0"/>
              </a:rPr>
              <a:t>   </a:t>
            </a:r>
          </a:p>
        </p:txBody>
      </p:sp>
      <p:pic>
        <p:nvPicPr>
          <p:cNvPr id="2048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ndertitel 2"/>
          <p:cNvSpPr txBox="1">
            <a:spLocks/>
          </p:cNvSpPr>
          <p:nvPr/>
        </p:nvSpPr>
        <p:spPr bwMode="auto">
          <a:xfrm>
            <a:off x="-19472" y="1571625"/>
            <a:ext cx="9144000" cy="495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</a:pPr>
            <a:endParaRPr lang="nl-BE" sz="36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600" dirty="0">
                <a:solidFill>
                  <a:schemeClr val="tx1"/>
                </a:solidFill>
              </a:rPr>
              <a:t>Verenigingen die </a:t>
            </a:r>
            <a:r>
              <a:rPr lang="nl-BE" sz="3600" dirty="0" smtClean="0">
                <a:solidFill>
                  <a:schemeClr val="tx1"/>
                </a:solidFill>
              </a:rPr>
              <a:t>cultuur </a:t>
            </a:r>
            <a:r>
              <a:rPr lang="nl-BE" sz="3600" dirty="0">
                <a:solidFill>
                  <a:schemeClr val="tx1"/>
                </a:solidFill>
              </a:rPr>
              <a:t>in bereik van de dorpsgenoten brengen actief en logistiek ondersteunen</a:t>
            </a:r>
            <a:r>
              <a:rPr lang="nl-BE" sz="3600" dirty="0" smtClean="0">
                <a:solidFill>
                  <a:schemeClr val="tx1"/>
                </a:solidFill>
              </a:rPr>
              <a:t>.</a:t>
            </a:r>
            <a:endParaRPr lang="nl-BE" sz="36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600" dirty="0" smtClean="0">
                <a:solidFill>
                  <a:schemeClr val="tx1"/>
                </a:solidFill>
              </a:rPr>
              <a:t>Overleg met kerkraden om kerken </a:t>
            </a:r>
            <a:r>
              <a:rPr lang="nl-BE" sz="3600" dirty="0">
                <a:solidFill>
                  <a:schemeClr val="tx1"/>
                </a:solidFill>
              </a:rPr>
              <a:t>meer </a:t>
            </a:r>
            <a:r>
              <a:rPr lang="nl-BE" sz="3600" dirty="0" smtClean="0">
                <a:solidFill>
                  <a:schemeClr val="tx1"/>
                </a:solidFill>
              </a:rPr>
              <a:t>te gebruiken </a:t>
            </a:r>
            <a:r>
              <a:rPr lang="nl-BE" sz="3600" dirty="0">
                <a:solidFill>
                  <a:schemeClr val="tx1"/>
                </a:solidFill>
              </a:rPr>
              <a:t>voor culturele evenementen.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de bibliotheken zowel in Langemark als in Poelkapelle verder uitbouwen tot ‘culturele’ ontmoetingsruimtes voor zowel jong als oud</a:t>
            </a:r>
            <a:r>
              <a:rPr lang="nl-BE" sz="3600" dirty="0">
                <a:solidFill>
                  <a:schemeClr val="tx1"/>
                </a:solidFill>
              </a:rPr>
              <a:t>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600" dirty="0">
                <a:solidFill>
                  <a:schemeClr val="tx1"/>
                </a:solidFill>
              </a:rPr>
              <a:t>Onze dorpen een betere identiteit voor toeristen geven 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inzetten op </a:t>
            </a:r>
            <a:r>
              <a:rPr lang="nl-NL" sz="3600" dirty="0" smtClean="0">
                <a:solidFill>
                  <a:schemeClr val="tx1"/>
                </a:solidFill>
              </a:rPr>
              <a:t>een verdere en intensievere samenwerking </a:t>
            </a:r>
            <a:r>
              <a:rPr lang="nl-NL" sz="3600" dirty="0">
                <a:solidFill>
                  <a:schemeClr val="tx1"/>
                </a:solidFill>
              </a:rPr>
              <a:t>tussen horeca en ondernemers om </a:t>
            </a:r>
            <a:r>
              <a:rPr lang="nl-NL" sz="3600" dirty="0" smtClean="0">
                <a:solidFill>
                  <a:schemeClr val="tx1"/>
                </a:solidFill>
              </a:rPr>
              <a:t>zo </a:t>
            </a:r>
            <a:r>
              <a:rPr lang="nl-NL" sz="3600" dirty="0">
                <a:solidFill>
                  <a:schemeClr val="tx1"/>
                </a:solidFill>
              </a:rPr>
              <a:t>een mooi aanbod te ontwikkelen zowel voor ons eigen inwoners als voor  </a:t>
            </a:r>
          </a:p>
          <a:p>
            <a:pPr algn="l" eaLnBrk="1" hangingPunct="1">
              <a:lnSpc>
                <a:spcPct val="90000"/>
              </a:lnSpc>
            </a:pPr>
            <a:r>
              <a:rPr lang="nl-NL" sz="3600" dirty="0">
                <a:solidFill>
                  <a:schemeClr val="tx1"/>
                </a:solidFill>
              </a:rPr>
              <a:t>        bezoekers</a:t>
            </a:r>
            <a:r>
              <a:rPr lang="nl-BE" sz="3600" dirty="0">
                <a:solidFill>
                  <a:schemeClr val="tx1"/>
                </a:solidFill>
              </a:rPr>
              <a:t>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600" dirty="0" smtClean="0">
                <a:solidFill>
                  <a:schemeClr val="tx1"/>
                </a:solidFill>
              </a:rPr>
              <a:t>Grote evenementen </a:t>
            </a:r>
            <a:r>
              <a:rPr lang="nl-BE" sz="3600" dirty="0">
                <a:solidFill>
                  <a:schemeClr val="tx1"/>
                </a:solidFill>
              </a:rPr>
              <a:t>als bestuur </a:t>
            </a:r>
            <a:r>
              <a:rPr lang="nl-BE" sz="3600" dirty="0" smtClean="0">
                <a:solidFill>
                  <a:schemeClr val="tx1"/>
                </a:solidFill>
              </a:rPr>
              <a:t>ondersteunen daar waar het kan. 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3600" dirty="0" smtClean="0">
                <a:solidFill>
                  <a:schemeClr val="tx1"/>
                </a:solidFill>
              </a:rPr>
              <a:t>De gemeente aantrekkelijker maken door het ter beschikking stellen van fietsen</a:t>
            </a:r>
            <a:endParaRPr lang="nl-BE" sz="36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Toerisme na 2018 … :</a:t>
            </a:r>
          </a:p>
          <a:p>
            <a:pPr lvl="1" algn="l" eaLnBrk="1" hangingPunct="1">
              <a:lnSpc>
                <a:spcPct val="90000"/>
              </a:lnSpc>
            </a:pPr>
            <a:r>
              <a:rPr lang="nl-NL" sz="3600" dirty="0" smtClean="0">
                <a:solidFill>
                  <a:schemeClr val="tx1"/>
                </a:solidFill>
              </a:rPr>
              <a:t>-	  Activiteiten </a:t>
            </a:r>
            <a:r>
              <a:rPr lang="nl-NL" sz="3600" dirty="0">
                <a:solidFill>
                  <a:schemeClr val="tx1"/>
                </a:solidFill>
              </a:rPr>
              <a:t>en accenten aanmoedigen los van oorlog </a:t>
            </a:r>
          </a:p>
          <a:p>
            <a:pPr marL="1028700" lvl="1" indent="-571500" algn="l" eaLnBrk="1" hangingPunct="1">
              <a:lnSpc>
                <a:spcPct val="90000"/>
              </a:lnSpc>
              <a:buFontTx/>
              <a:buChar char="-"/>
            </a:pPr>
            <a:r>
              <a:rPr lang="nl-NL" sz="3600" dirty="0" smtClean="0">
                <a:solidFill>
                  <a:schemeClr val="tx1"/>
                </a:solidFill>
              </a:rPr>
              <a:t>Private </a:t>
            </a:r>
            <a:r>
              <a:rPr lang="nl-NL" sz="3600" dirty="0">
                <a:solidFill>
                  <a:schemeClr val="tx1"/>
                </a:solidFill>
              </a:rPr>
              <a:t>initiatieven steunen waar gepast</a:t>
            </a:r>
            <a:r>
              <a:rPr lang="nl-NL" sz="3600" dirty="0" smtClean="0">
                <a:solidFill>
                  <a:schemeClr val="tx1"/>
                </a:solidFill>
              </a:rPr>
              <a:t>.</a:t>
            </a:r>
          </a:p>
          <a:p>
            <a:pPr marL="1028700" lvl="1" indent="-571500" algn="l" eaLnBrk="1" hangingPunct="1">
              <a:lnSpc>
                <a:spcPct val="90000"/>
              </a:lnSpc>
              <a:buFontTx/>
              <a:buChar char="-"/>
            </a:pPr>
            <a:r>
              <a:rPr lang="nl-NL" sz="3600" dirty="0" smtClean="0">
                <a:solidFill>
                  <a:schemeClr val="tx1"/>
                </a:solidFill>
              </a:rPr>
              <a:t>Toeristische trekpleisters beter op de kaart zetten/promoten</a:t>
            </a:r>
            <a:endParaRPr lang="nl-BE" sz="36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3600" dirty="0">
                <a:solidFill>
                  <a:schemeClr val="tx1"/>
                </a:solidFill>
              </a:rPr>
              <a:t>bijzondere aandacht schenken aan het cultureel erfgoed op onze gemeente en dit beter ontsluiten waar relevant en loslaten waar niet relevant</a:t>
            </a:r>
            <a:endParaRPr lang="nl-BE" sz="36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sz="4900" b="1" dirty="0"/>
              <a:t>Mobiliteit –</a:t>
            </a:r>
            <a:br>
              <a:rPr lang="nl-BE" sz="4900" b="1" dirty="0"/>
            </a:br>
            <a:r>
              <a:rPr lang="nl-BE" sz="4900" b="1" dirty="0"/>
              <a:t> “</a:t>
            </a:r>
            <a:r>
              <a:rPr lang="nl-NL" sz="4900" b="1" dirty="0"/>
              <a:t>op een veilige manier bereikbaar</a:t>
            </a:r>
            <a:r>
              <a:rPr lang="nl-BE" sz="4900" b="1" dirty="0"/>
              <a:t>”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ndertitel 2">
            <a:extLst>
              <a:ext uri="{FF2B5EF4-FFF2-40B4-BE49-F238E27FC236}">
                <a16:creationId xmlns:a16="http://schemas.microsoft.com/office/drawing/2014/main" id="{48B5E94A-FBB9-49E6-BD1D-0862F348A436}"/>
              </a:ext>
            </a:extLst>
          </p:cNvPr>
          <p:cNvSpPr txBox="1">
            <a:spLocks/>
          </p:cNvSpPr>
          <p:nvPr/>
        </p:nvSpPr>
        <p:spPr bwMode="auto">
          <a:xfrm>
            <a:off x="27424" y="1336780"/>
            <a:ext cx="9116576" cy="504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Verkeersveiligheid wordt absolute prioriteit voor gemeentebestuur.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Geregelde veiligheidsacties aan de scholen en met de scholen.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Een globaal plan opstellen voor de ganse gemeente rond het behoud van buurtwegen.</a:t>
            </a:r>
            <a:endParaRPr lang="nl-BE" sz="24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Betere fietsgemeente : </a:t>
            </a: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400" dirty="0" smtClean="0">
                <a:solidFill>
                  <a:schemeClr val="tx1"/>
                </a:solidFill>
              </a:rPr>
              <a:t>Veilige </a:t>
            </a:r>
            <a:r>
              <a:rPr lang="nl-BE" sz="2400" dirty="0">
                <a:solidFill>
                  <a:schemeClr val="tx1"/>
                </a:solidFill>
              </a:rPr>
              <a:t>en deftige fietspaden </a:t>
            </a:r>
            <a:r>
              <a:rPr lang="nl-BE" sz="2400" dirty="0" smtClean="0">
                <a:solidFill>
                  <a:schemeClr val="tx1"/>
                </a:solidFill>
              </a:rPr>
              <a:t>tussen de diverse deelgemeenten</a:t>
            </a: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400" dirty="0" smtClean="0">
                <a:solidFill>
                  <a:schemeClr val="tx1"/>
                </a:solidFill>
              </a:rPr>
              <a:t>fietspaden </a:t>
            </a:r>
            <a:r>
              <a:rPr lang="nl-BE" sz="2400" dirty="0">
                <a:solidFill>
                  <a:schemeClr val="tx1"/>
                </a:solidFill>
              </a:rPr>
              <a:t>onderhouden </a:t>
            </a:r>
            <a:r>
              <a:rPr lang="nl-BE" sz="2400" dirty="0" smtClean="0">
                <a:solidFill>
                  <a:schemeClr val="tx1"/>
                </a:solidFill>
              </a:rPr>
              <a:t>en vernieuwen </a:t>
            </a:r>
            <a:r>
              <a:rPr lang="nl-BE" sz="2400" dirty="0">
                <a:solidFill>
                  <a:schemeClr val="tx1"/>
                </a:solidFill>
              </a:rPr>
              <a:t>waar nodig</a:t>
            </a:r>
            <a:r>
              <a:rPr lang="nl-BE" sz="24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400" dirty="0" smtClean="0">
                <a:solidFill>
                  <a:schemeClr val="tx1"/>
                </a:solidFill>
              </a:rPr>
              <a:t>Streven naar gescheiden fiets- en voetpaden</a:t>
            </a:r>
            <a:endParaRPr lang="nl-BE" sz="24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err="1">
                <a:solidFill>
                  <a:schemeClr val="tx1"/>
                </a:solidFill>
              </a:rPr>
              <a:t>Comfortable</a:t>
            </a:r>
            <a:r>
              <a:rPr lang="nl-BE" sz="2800" dirty="0">
                <a:solidFill>
                  <a:schemeClr val="tx1"/>
                </a:solidFill>
              </a:rPr>
              <a:t> </a:t>
            </a:r>
            <a:r>
              <a:rPr lang="nl-BE" sz="2800" dirty="0" smtClean="0">
                <a:solidFill>
                  <a:schemeClr val="tx1"/>
                </a:solidFill>
              </a:rPr>
              <a:t>fietsverbinding </a:t>
            </a:r>
            <a:r>
              <a:rPr lang="nl-BE" sz="2800" dirty="0">
                <a:solidFill>
                  <a:schemeClr val="tx1"/>
                </a:solidFill>
              </a:rPr>
              <a:t>tussen </a:t>
            </a:r>
            <a:r>
              <a:rPr lang="nl-BE" sz="2800" dirty="0" smtClean="0">
                <a:solidFill>
                  <a:schemeClr val="tx1"/>
                </a:solidFill>
              </a:rPr>
              <a:t>alle deelgemeenten       –         </a:t>
            </a:r>
            <a:r>
              <a:rPr lang="nl-BE" sz="2800" dirty="0" err="1" smtClean="0">
                <a:solidFill>
                  <a:schemeClr val="tx1"/>
                </a:solidFill>
              </a:rPr>
              <a:t>bvb</a:t>
            </a:r>
            <a:r>
              <a:rPr lang="nl-BE" sz="2800" dirty="0" smtClean="0">
                <a:solidFill>
                  <a:schemeClr val="tx1"/>
                </a:solidFill>
              </a:rPr>
              <a:t> door </a:t>
            </a:r>
            <a:r>
              <a:rPr lang="nl-BE" sz="2800" dirty="0" err="1" smtClean="0">
                <a:solidFill>
                  <a:schemeClr val="tx1"/>
                </a:solidFill>
              </a:rPr>
              <a:t>Eeckhoutmolenstraat</a:t>
            </a:r>
            <a:r>
              <a:rPr lang="nl-BE" sz="2800" dirty="0" smtClean="0">
                <a:solidFill>
                  <a:schemeClr val="tx1"/>
                </a:solidFill>
              </a:rPr>
              <a:t> exclusief voor fietsers en bewoners te voorzien. Dit garandeert rustiger fietsen en er moeten geen onteigeningen gebeuren en is goedkoper.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Werk/woon school verkeer met de fiets stimuleren</a:t>
            </a:r>
          </a:p>
          <a:p>
            <a:pPr algn="l" eaLnBrk="1" hangingPunct="1">
              <a:lnSpc>
                <a:spcPct val="90000"/>
              </a:lnSpc>
            </a:pPr>
            <a:r>
              <a:rPr lang="nl-BE" sz="2800" dirty="0">
                <a:solidFill>
                  <a:schemeClr val="tx1"/>
                </a:solidFill>
              </a:rPr>
              <a:t>	</a:t>
            </a:r>
            <a:r>
              <a:rPr lang="nl-BE" sz="2800" dirty="0" smtClean="0">
                <a:solidFill>
                  <a:schemeClr val="tx1"/>
                </a:solidFill>
              </a:rPr>
              <a:t>vb. Wie met fiets naar school gaat krijgt </a:t>
            </a:r>
            <a:r>
              <a:rPr lang="nl-BE" sz="2800" dirty="0" err="1" smtClean="0">
                <a:solidFill>
                  <a:schemeClr val="tx1"/>
                </a:solidFill>
              </a:rPr>
              <a:t>bvb</a:t>
            </a:r>
            <a:r>
              <a:rPr lang="nl-BE" sz="2800" dirty="0" smtClean="0">
                <a:solidFill>
                  <a:schemeClr val="tx1"/>
                </a:solidFill>
              </a:rPr>
              <a:t> beloning om te 	gebruiken op de kermis</a:t>
            </a: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967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sz="4900" b="1" dirty="0"/>
              <a:t>Mobiliteit </a:t>
            </a:r>
            <a:r>
              <a:rPr lang="nl-BE" sz="4900" b="1" dirty="0" smtClean="0"/>
              <a:t>– vervolg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 </a:t>
            </a:r>
            <a:br>
              <a:rPr lang="nl-BE" dirty="0"/>
            </a:br>
            <a:endParaRPr lang="nl-BE" dirty="0"/>
          </a:p>
        </p:txBody>
      </p:sp>
      <p:sp>
        <p:nvSpPr>
          <p:cNvPr id="16387" name="Rechthoek 4"/>
          <p:cNvSpPr>
            <a:spLocks noChangeArrowheads="1"/>
          </p:cNvSpPr>
          <p:nvPr/>
        </p:nvSpPr>
        <p:spPr bwMode="auto">
          <a:xfrm>
            <a:off x="500063" y="1571625"/>
            <a:ext cx="685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BE" dirty="0">
                <a:latin typeface="Calibri" pitchFamily="34" charset="0"/>
              </a:rPr>
              <a:t> </a:t>
            </a:r>
          </a:p>
          <a:p>
            <a:r>
              <a:rPr lang="nl-BE" dirty="0">
                <a:latin typeface="Calibri" pitchFamily="34" charset="0"/>
              </a:rPr>
              <a:t>   </a:t>
            </a:r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1738" y="5999163"/>
            <a:ext cx="286226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ndertitel 2">
            <a:extLst>
              <a:ext uri="{FF2B5EF4-FFF2-40B4-BE49-F238E27FC236}">
                <a16:creationId xmlns:a16="http://schemas.microsoft.com/office/drawing/2014/main" id="{48B5E94A-FBB9-49E6-BD1D-0862F348A436}"/>
              </a:ext>
            </a:extLst>
          </p:cNvPr>
          <p:cNvSpPr txBox="1">
            <a:spLocks/>
          </p:cNvSpPr>
          <p:nvPr/>
        </p:nvSpPr>
        <p:spPr bwMode="auto">
          <a:xfrm>
            <a:off x="0" y="978423"/>
            <a:ext cx="8937064" cy="504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Zorgen voor veilige oversteken en voorrang durven geven aan fietsers en wandelaars.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Actieve </a:t>
            </a:r>
            <a:r>
              <a:rPr lang="nl-BE" sz="2800" dirty="0">
                <a:solidFill>
                  <a:schemeClr val="tx1"/>
                </a:solidFill>
              </a:rPr>
              <a:t>tussenkomst bij “de Lijn” voor minimum aanbod aan bussen </a:t>
            </a:r>
            <a:endParaRPr lang="nl-BE" sz="28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Openbare </a:t>
            </a:r>
            <a:r>
              <a:rPr lang="nl-BE" sz="2800" dirty="0">
                <a:solidFill>
                  <a:schemeClr val="tx1"/>
                </a:solidFill>
              </a:rPr>
              <a:t>werken spreiden zodat die geen belemmering vormen voor verkeer en afstemmen met andere gemeenten.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Stop aan het lap en </a:t>
            </a:r>
            <a:r>
              <a:rPr lang="nl-BE" sz="2800" dirty="0" err="1" smtClean="0">
                <a:solidFill>
                  <a:schemeClr val="tx1"/>
                </a:solidFill>
              </a:rPr>
              <a:t>tapwerk</a:t>
            </a:r>
            <a:r>
              <a:rPr lang="nl-BE" sz="2800" dirty="0" smtClean="0">
                <a:solidFill>
                  <a:schemeClr val="tx1"/>
                </a:solidFill>
              </a:rPr>
              <a:t> (smalle stroken repareren) . Bij het minste vriesweer gaat de materie er terug uit. Wegen over de ganse breedte aldus herstellen.</a:t>
            </a: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 smtClean="0">
                <a:solidFill>
                  <a:schemeClr val="tx1"/>
                </a:solidFill>
              </a:rPr>
              <a:t>Voetpaden herstellen of aanleggen daar waar nodig.</a:t>
            </a: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nl-BE" sz="2800" dirty="0">
                <a:solidFill>
                  <a:schemeClr val="tx1"/>
                </a:solidFill>
              </a:rPr>
              <a:t>Mobiliteit en vervoersmogelijkheden voor iedereen  in Langemark-Poelkapelle , Sint </a:t>
            </a:r>
            <a:r>
              <a:rPr lang="nl-BE" sz="2800" dirty="0" err="1">
                <a:solidFill>
                  <a:schemeClr val="tx1"/>
                </a:solidFill>
              </a:rPr>
              <a:t>Juliaan</a:t>
            </a:r>
            <a:r>
              <a:rPr lang="nl-BE" sz="2800" dirty="0">
                <a:solidFill>
                  <a:schemeClr val="tx1"/>
                </a:solidFill>
              </a:rPr>
              <a:t> , Madonna &amp; </a:t>
            </a:r>
            <a:r>
              <a:rPr lang="nl-BE" sz="2800" dirty="0" err="1">
                <a:solidFill>
                  <a:schemeClr val="tx1"/>
                </a:solidFill>
              </a:rPr>
              <a:t>Bikschote</a:t>
            </a: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nl-BE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nl-B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85950</TotalTime>
  <Words>1316</Words>
  <Application>Microsoft Office PowerPoint</Application>
  <PresentationFormat>On-screen Show (4:3)</PresentationFormat>
  <Paragraphs>250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Office-thema</vt:lpstr>
      <vt:lpstr>PowerPoint Presentation</vt:lpstr>
      <vt:lpstr>PowerPoint Presentation</vt:lpstr>
      <vt:lpstr>PowerPoint Presentation</vt:lpstr>
      <vt:lpstr> Milieu : “groen, proper en net” </vt:lpstr>
      <vt:lpstr> Milieu : “groen, proper en net” - vervolg </vt:lpstr>
      <vt:lpstr>  Sport   “inwoners laten sporten”   </vt:lpstr>
      <vt:lpstr>  Cultuur  en toerisme:  “toegankelijk met eigen identiteit”   </vt:lpstr>
      <vt:lpstr>  Mobiliteit –  “op een veilige manier bereikbaar”   </vt:lpstr>
      <vt:lpstr>  Mobiliteit – vervolg   </vt:lpstr>
      <vt:lpstr>  Welzijn  –  “volwaardig bestaan voor ieder”   </vt:lpstr>
      <vt:lpstr>  Kinderopvang -  “gewoon” DOEN   </vt:lpstr>
      <vt:lpstr> Jeugd –  “een thuis en toekomst voor de jongeren”   </vt:lpstr>
      <vt:lpstr> Jeugd – vervolg   “een thuis en toekomst voor de jongeren”   </vt:lpstr>
      <vt:lpstr>  Verenigingen –  “sociale en gezellige gemeente”   </vt:lpstr>
      <vt:lpstr>  Wonen -   “leefbare gemeente met landelijk karakter”   </vt:lpstr>
      <vt:lpstr>  Communicatie : “open en transparant beleid”   </vt:lpstr>
      <vt:lpstr>      Senioren :  “Vereenzaming tegengaan”   </vt:lpstr>
      <vt:lpstr>  Economie – Landbouw :  “Gemeente om toch te ondernemen”   </vt:lpstr>
      <vt:lpstr>  Middelen -  “de gemeente besturen als goede huisvader”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Home</dc:creator>
  <cp:lastModifiedBy>Dominique Cool</cp:lastModifiedBy>
  <cp:revision>600</cp:revision>
  <dcterms:created xsi:type="dcterms:W3CDTF">2012-05-03T21:38:34Z</dcterms:created>
  <dcterms:modified xsi:type="dcterms:W3CDTF">2018-09-27T05:50:12Z</dcterms:modified>
</cp:coreProperties>
</file>